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s/slide11.xml" ContentType="application/vnd.openxmlformats-officedocument.presentationml.slide+xml"/>
  <Override PartName="/ppt/slides/slide1.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25.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20.xml" ContentType="application/vnd.openxmlformats-officedocument.presentationml.notes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35.xml" ContentType="application/vnd.openxmlformats-officedocument.presentationml.slideLayout+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slideLayouts/slideLayout36.xml" ContentType="application/vnd.openxmlformats-officedocument.presentationml.slideLayou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8.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37"/>
  </p:notesMasterIdLst>
  <p:handoutMasterIdLst>
    <p:handoutMasterId r:id="rId38"/>
  </p:handoutMasterIdLst>
  <p:sldIdLst>
    <p:sldId id="461" r:id="rId3"/>
    <p:sldId id="288" r:id="rId4"/>
    <p:sldId id="401" r:id="rId5"/>
    <p:sldId id="290" r:id="rId6"/>
    <p:sldId id="402" r:id="rId7"/>
    <p:sldId id="467" r:id="rId8"/>
    <p:sldId id="403" r:id="rId9"/>
    <p:sldId id="422" r:id="rId10"/>
    <p:sldId id="423" r:id="rId11"/>
    <p:sldId id="338" r:id="rId12"/>
    <p:sldId id="464" r:id="rId13"/>
    <p:sldId id="465" r:id="rId14"/>
    <p:sldId id="466" r:id="rId15"/>
    <p:sldId id="428" r:id="rId16"/>
    <p:sldId id="429" r:id="rId17"/>
    <p:sldId id="413" r:id="rId18"/>
    <p:sldId id="414" r:id="rId19"/>
    <p:sldId id="453" r:id="rId20"/>
    <p:sldId id="462" r:id="rId21"/>
    <p:sldId id="457" r:id="rId22"/>
    <p:sldId id="458" r:id="rId23"/>
    <p:sldId id="468" r:id="rId24"/>
    <p:sldId id="455" r:id="rId25"/>
    <p:sldId id="469" r:id="rId26"/>
    <p:sldId id="459" r:id="rId27"/>
    <p:sldId id="471" r:id="rId28"/>
    <p:sldId id="444" r:id="rId29"/>
    <p:sldId id="460" r:id="rId30"/>
    <p:sldId id="472" r:id="rId31"/>
    <p:sldId id="445" r:id="rId32"/>
    <p:sldId id="474" r:id="rId33"/>
    <p:sldId id="475" r:id="rId34"/>
    <p:sldId id="476" r:id="rId35"/>
    <p:sldId id="452"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99FF"/>
    <a:srgbClr val="990099"/>
    <a:srgbClr val="66FF33"/>
    <a:srgbClr val="C0C0C0"/>
    <a:srgbClr val="3366CC"/>
    <a:srgbClr val="4D4D4D"/>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61" autoAdjust="0"/>
    <p:restoredTop sz="94761" autoAdjust="0"/>
  </p:normalViewPr>
  <p:slideViewPr>
    <p:cSldViewPr>
      <p:cViewPr varScale="1">
        <p:scale>
          <a:sx n="71" d="100"/>
          <a:sy n="71" d="100"/>
        </p:scale>
        <p:origin x="111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8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BD746E-F40D-4956-91F5-82F14EE9FA3C}" type="datetimeFigureOut">
              <a:rPr lang="en-US" smtClean="0"/>
              <a:t>10/14/2020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D6453A-F132-400B-A855-0053A5D15984}" type="slidenum">
              <a:rPr lang="en-US" smtClean="0"/>
              <a:t>‹#›</a:t>
            </a:fld>
            <a:endParaRPr lang="en-US"/>
          </a:p>
        </p:txBody>
      </p:sp>
    </p:spTree>
    <p:extLst>
      <p:ext uri="{BB962C8B-B14F-4D97-AF65-F5344CB8AC3E}">
        <p14:creationId xmlns:p14="http://schemas.microsoft.com/office/powerpoint/2010/main" val="3430056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42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4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42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42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42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0467963-AD47-4835-A80D-F5A75140B326}" type="slidenum">
              <a:rPr lang="en-US"/>
              <a:pPr/>
              <a:t>‹#›</a:t>
            </a:fld>
            <a:endParaRPr lang="en-US"/>
          </a:p>
        </p:txBody>
      </p:sp>
    </p:spTree>
    <p:extLst>
      <p:ext uri="{BB962C8B-B14F-4D97-AF65-F5344CB8AC3E}">
        <p14:creationId xmlns:p14="http://schemas.microsoft.com/office/powerpoint/2010/main" val="397223309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E54186-23FF-470D-B572-5D0084404B99}" type="slidenum">
              <a:rPr lang="en-US"/>
              <a:pPr/>
              <a:t>2</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05422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6CF64-AA7C-492F-84A7-FFDCDACBB1BD}" type="slidenum">
              <a:rPr lang="en-US"/>
              <a:pPr/>
              <a:t>12</a:t>
            </a:fld>
            <a:endParaRPr lang="en-US"/>
          </a:p>
        </p:txBody>
      </p:sp>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1716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2F3BE3-4A51-4225-829B-97C20CAFECB3}" type="slidenum">
              <a:rPr lang="en-US"/>
              <a:pPr/>
              <a:t>13</a:t>
            </a:fld>
            <a:endParaRPr lang="en-US"/>
          </a:p>
        </p:txBody>
      </p:sp>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9998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47E150-AEE4-4B5A-96A8-42D49FFA4BD9}" type="slidenum">
              <a:rPr lang="en-US"/>
              <a:pPr/>
              <a:t>14</a:t>
            </a:fld>
            <a:endParaRPr lang="en-US"/>
          </a:p>
        </p:txBody>
      </p:sp>
      <p:sp>
        <p:nvSpPr>
          <p:cNvPr id="408578" name="Rectangle 2"/>
          <p:cNvSpPr>
            <a:spLocks noGrp="1" noRot="1" noChangeAspect="1" noChangeArrowheads="1" noTextEdit="1"/>
          </p:cNvSpPr>
          <p:nvPr>
            <p:ph type="sldImg"/>
          </p:nvPr>
        </p:nvSpPr>
        <p:spPr>
          <a:ln/>
        </p:spPr>
      </p:sp>
      <p:sp>
        <p:nvSpPr>
          <p:cNvPr id="408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8141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565A2-3C91-445D-AF15-3988DDB95773}" type="slidenum">
              <a:rPr lang="en-US"/>
              <a:pPr/>
              <a:t>15</a:t>
            </a:fld>
            <a:endParaRPr lang="en-US"/>
          </a:p>
        </p:txBody>
      </p:sp>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59339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B37A01-AF27-4028-8BA9-E4090FE9AFAD}" type="slidenum">
              <a:rPr lang="en-US"/>
              <a:pPr/>
              <a:t>16</a:t>
            </a:fld>
            <a:endParaRPr lang="en-US"/>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8314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83C095-FB9F-4AC0-8E1B-C76F3EF4AB49}" type="slidenum">
              <a:rPr lang="en-US"/>
              <a:pPr/>
              <a:t>17</a:t>
            </a:fld>
            <a:endParaRPr lang="en-US"/>
          </a:p>
        </p:txBody>
      </p:sp>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42524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38EFB-C413-4906-85B3-3C60F2632934}" type="slidenum">
              <a:rPr lang="en-US"/>
              <a:pPr/>
              <a:t>18</a:t>
            </a:fld>
            <a:endParaRPr lang="en-US"/>
          </a:p>
        </p:txBody>
      </p:sp>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1828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CBFA89-AE0A-4E47-9C55-272A46D136F4}" type="slidenum">
              <a:rPr lang="en-US"/>
              <a:pPr/>
              <a:t>20</a:t>
            </a:fld>
            <a:endParaRPr lang="en-US"/>
          </a:p>
        </p:txBody>
      </p:sp>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8188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CBFA89-AE0A-4E47-9C55-272A46D136F4}" type="slidenum">
              <a:rPr lang="en-US"/>
              <a:pPr/>
              <a:t>21</a:t>
            </a:fld>
            <a:endParaRPr lang="en-US"/>
          </a:p>
        </p:txBody>
      </p:sp>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32025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766C70-7C03-45BB-8303-A411618B6EF4}" type="slidenum">
              <a:rPr lang="en-US"/>
              <a:pPr/>
              <a:t>23</a:t>
            </a:fld>
            <a:endParaRPr lang="en-US"/>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07540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C63076-DF6F-484E-807E-865D4E1FB3A9}" type="slidenum">
              <a:rPr lang="en-US"/>
              <a:pPr/>
              <a:t>3</a:t>
            </a:fld>
            <a:endParaRPr lang="en-US"/>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6680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766C70-7C03-45BB-8303-A411618B6EF4}" type="slidenum">
              <a:rPr lang="en-US"/>
              <a:pPr/>
              <a:t>25</a:t>
            </a:fld>
            <a:endParaRPr lang="en-US"/>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86967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766C70-7C03-45BB-8303-A411618B6EF4}" type="slidenum">
              <a:rPr lang="en-US"/>
              <a:pPr/>
              <a:t>26</a:t>
            </a:fld>
            <a:endParaRPr lang="en-US"/>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76851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C12B2F-F819-4CAF-987E-59A9532EAC45}" type="slidenum">
              <a:rPr lang="en-US"/>
              <a:pPr/>
              <a:t>27</a:t>
            </a:fld>
            <a:endParaRPr lang="en-US"/>
          </a:p>
        </p:txBody>
      </p:sp>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6956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3C0A51-C8F2-4FC1-919D-482A9335203D}" type="slidenum">
              <a:rPr lang="en-US"/>
              <a:pPr/>
              <a:t>28</a:t>
            </a:fld>
            <a:endParaRPr lang="en-US"/>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2991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3C0A51-C8F2-4FC1-919D-482A9335203D}" type="slidenum">
              <a:rPr lang="en-US"/>
              <a:pPr/>
              <a:t>29</a:t>
            </a:fld>
            <a:endParaRPr lang="en-US"/>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895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3C0A51-C8F2-4FC1-919D-482A9335203D}" type="slidenum">
              <a:rPr lang="en-US"/>
              <a:pPr/>
              <a:t>30</a:t>
            </a:fld>
            <a:endParaRPr lang="en-US"/>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9195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05235B-F4CF-40C0-BE6C-6634A18255BE}" type="slidenum">
              <a:rPr lang="en-US"/>
              <a:pPr/>
              <a:t>34</a:t>
            </a:fld>
            <a:endParaRPr lang="en-US"/>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672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53D2F6-DB57-4F12-AE0A-1F4A7B5A9892}" type="slidenum">
              <a:rPr lang="en-US"/>
              <a:pPr/>
              <a:t>4</a:t>
            </a:fld>
            <a:endParaRPr lang="en-US"/>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76973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757490F-E844-4F38-AAF6-443BE43C1B31}" type="slidenum">
              <a:rPr lang="en-US" smtClean="0"/>
              <a:pPr eaLnBrk="1" hangingPunct="1"/>
              <a:t>5</a:t>
            </a:fld>
            <a:endParaRPr lang="en-US" smtClean="0"/>
          </a:p>
        </p:txBody>
      </p:sp>
    </p:spTree>
    <p:extLst>
      <p:ext uri="{BB962C8B-B14F-4D97-AF65-F5344CB8AC3E}">
        <p14:creationId xmlns:p14="http://schemas.microsoft.com/office/powerpoint/2010/main" val="3461319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AD6ED42-8DBA-4087-A066-4A03F8B2E62C}" type="slidenum">
              <a:rPr lang="en-US" smtClean="0"/>
              <a:pPr eaLnBrk="1" hangingPunct="1"/>
              <a:t>7</a:t>
            </a:fld>
            <a:endParaRPr lang="en-US" smtClean="0"/>
          </a:p>
        </p:txBody>
      </p:sp>
    </p:spTree>
    <p:extLst>
      <p:ext uri="{BB962C8B-B14F-4D97-AF65-F5344CB8AC3E}">
        <p14:creationId xmlns:p14="http://schemas.microsoft.com/office/powerpoint/2010/main" val="3334840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C8A13A-E57D-4C0E-8A33-BB23ED84639D}" type="slidenum">
              <a:rPr lang="en-US"/>
              <a:pPr/>
              <a:t>8</a:t>
            </a:fld>
            <a:endParaRPr lang="en-US"/>
          </a:p>
        </p:txBody>
      </p:sp>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67154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610A16-8976-4AE1-973A-0A7EBECB6BA9}" type="slidenum">
              <a:rPr lang="en-US"/>
              <a:pPr/>
              <a:t>9</a:t>
            </a:fld>
            <a:endParaRPr lang="en-US"/>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0356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610A16-8976-4AE1-973A-0A7EBECB6BA9}" type="slidenum">
              <a:rPr lang="en-US"/>
              <a:pPr/>
              <a:t>10</a:t>
            </a:fld>
            <a:endParaRPr lang="en-US"/>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2954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BC4295-6F8C-45E9-AD62-2983EC120C9D}" type="slidenum">
              <a:rPr lang="en-US"/>
              <a:pPr/>
              <a:t>11</a:t>
            </a:fld>
            <a:endParaRPr lang="en-US"/>
          </a:p>
        </p:txBody>
      </p:sp>
      <p:sp>
        <p:nvSpPr>
          <p:cNvPr id="442370" name="Rectangle 2"/>
          <p:cNvSpPr>
            <a:spLocks noGrp="1" noRot="1" noChangeAspect="1" noChangeArrowheads="1" noTextEdit="1"/>
          </p:cNvSpPr>
          <p:nvPr>
            <p:ph type="sldImg"/>
          </p:nvPr>
        </p:nvSpPr>
        <p:spPr>
          <a:ln/>
        </p:spPr>
      </p:sp>
      <p:sp>
        <p:nvSpPr>
          <p:cNvPr id="442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43143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a:xfrm>
            <a:off x="1193800" y="6324600"/>
            <a:ext cx="6858000" cy="320675"/>
          </a:xfrm>
          <a:prstGeom prst="rect">
            <a:avLst/>
          </a:prstGeom>
        </p:spPr>
        <p:txBody>
          <a:bodyPr/>
          <a:lstStyle>
            <a:lvl1pPr>
              <a:defRPr/>
            </a:lvl1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smtClean="0">
              <a:solidFill>
                <a:schemeClr val="accent2"/>
              </a:solidFill>
            </a:endParaRPr>
          </a:p>
          <a:p>
            <a:endParaRPr lang="en-US" dirty="0">
              <a:solidFill>
                <a:schemeClr val="accent2"/>
              </a:solidFill>
            </a:endParaRPr>
          </a:p>
        </p:txBody>
      </p:sp>
      <p:sp>
        <p:nvSpPr>
          <p:cNvPr id="6" name="Slide Number Placeholder 5"/>
          <p:cNvSpPr>
            <a:spLocks noGrp="1"/>
          </p:cNvSpPr>
          <p:nvPr>
            <p:ph type="sldNum" sz="quarter" idx="12"/>
          </p:nvPr>
        </p:nvSpPr>
        <p:spPr/>
        <p:txBody>
          <a:bodyPr/>
          <a:lstStyle>
            <a:lvl1pPr>
              <a:defRPr/>
            </a:lvl1pPr>
          </a:lstStyle>
          <a:p>
            <a:fld id="{60B61CBD-978A-4685-98D0-A4BF96D230AA}"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3B0F49-0163-47FF-9973-3C1335E8BC1E}" type="slidenum">
              <a:rPr lang="en-US"/>
              <a:pPr/>
              <a:t>‹#›</a:t>
            </a:fld>
            <a:endParaRPr lang="en-US"/>
          </a:p>
        </p:txBody>
      </p:sp>
      <p:sp>
        <p:nvSpPr>
          <p:cNvPr id="7"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2238E22-7A1C-4C76-BFCA-4E43C567FBB4}" type="slidenum">
              <a:rPr lang="en-US"/>
              <a:pPr/>
              <a:t>‹#›</a:t>
            </a:fld>
            <a:endParaRPr lang="en-US"/>
          </a:p>
        </p:txBody>
      </p:sp>
      <p:sp>
        <p:nvSpPr>
          <p:cNvPr id="7"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8458200" y="6391275"/>
            <a:ext cx="660758" cy="476250"/>
          </a:xfrm>
        </p:spPr>
        <p:txBody>
          <a:bodyPr/>
          <a:lstStyle>
            <a:lvl1pPr>
              <a:defRPr/>
            </a:lvl1pPr>
          </a:lstStyle>
          <a:p>
            <a:fld id="{50AE5E44-9D94-4B57-A8EA-2162325BF385}" type="slidenum">
              <a:rPr lang="en-US"/>
              <a:pPr/>
              <a:t>‹#›</a:t>
            </a:fld>
            <a:endParaRPr lang="en-US"/>
          </a:p>
        </p:txBody>
      </p:sp>
      <p:sp>
        <p:nvSpPr>
          <p:cNvPr id="9"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685800" cy="476250"/>
          </a:xfrm>
        </p:spPr>
        <p:txBody>
          <a:bodyPr/>
          <a:lstStyle>
            <a:lvl1pPr>
              <a:defRPr/>
            </a:lvl1pPr>
          </a:lstStyle>
          <a:p>
            <a:endParaRPr lang="en-US" dirty="0"/>
          </a:p>
        </p:txBody>
      </p:sp>
      <p:sp>
        <p:nvSpPr>
          <p:cNvPr id="8" name="Slide Number Placeholder 7"/>
          <p:cNvSpPr>
            <a:spLocks noGrp="1"/>
          </p:cNvSpPr>
          <p:nvPr>
            <p:ph type="sldNum" sz="quarter" idx="12"/>
          </p:nvPr>
        </p:nvSpPr>
        <p:spPr>
          <a:xfrm>
            <a:off x="7010400" y="6391275"/>
            <a:ext cx="2133600" cy="476250"/>
          </a:xfrm>
        </p:spPr>
        <p:txBody>
          <a:bodyPr/>
          <a:lstStyle>
            <a:lvl1pPr>
              <a:defRPr/>
            </a:lvl1pPr>
          </a:lstStyle>
          <a:p>
            <a:fld id="{DCC9E9BE-2C5C-4789-9BC6-BBA74B5E2C2C}" type="slidenum">
              <a:rPr lang="en-US"/>
              <a:pPr/>
              <a:t>‹#›</a:t>
            </a:fld>
            <a:endParaRPr lang="en-US"/>
          </a:p>
        </p:txBody>
      </p:sp>
      <p:sp>
        <p:nvSpPr>
          <p:cNvPr id="9"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8534400" y="6337231"/>
            <a:ext cx="609600" cy="476250"/>
          </a:xfrm>
        </p:spPr>
        <p:txBody>
          <a:bodyPr/>
          <a:lstStyle>
            <a:lvl1pPr>
              <a:defRPr/>
            </a:lvl1pPr>
          </a:lstStyle>
          <a:p>
            <a:fld id="{00C48B8C-171B-4733-B6D6-4BFF45760078}" type="slidenum">
              <a:rPr lang="en-US"/>
              <a:pPr/>
              <a:t>‹#›</a:t>
            </a:fld>
            <a:endParaRPr lang="en-US" dirty="0"/>
          </a:p>
        </p:txBody>
      </p:sp>
      <p:sp>
        <p:nvSpPr>
          <p:cNvPr id="8" name="Footer Placeholder 4"/>
          <p:cNvSpPr txBox="1">
            <a:spLocks/>
          </p:cNvSpPr>
          <p:nvPr userDrawn="1"/>
        </p:nvSpPr>
        <p:spPr bwMode="auto">
          <a:xfrm>
            <a:off x="1143000" y="6323012"/>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8534400" y="6381750"/>
            <a:ext cx="609600" cy="476250"/>
          </a:xfrm>
        </p:spPr>
        <p:txBody>
          <a:bodyPr/>
          <a:lstStyle>
            <a:lvl1pPr>
              <a:defRPr/>
            </a:lvl1pPr>
          </a:lstStyle>
          <a:p>
            <a:fld id="{CE336810-EA7E-4DCD-A3BA-9E58DE28C160}" type="slidenum">
              <a:rPr lang="en-US"/>
              <a:pPr/>
              <a:t>‹#›</a:t>
            </a:fld>
            <a:endParaRPr lang="en-US"/>
          </a:p>
        </p:txBody>
      </p:sp>
      <p:sp>
        <p:nvSpPr>
          <p:cNvPr id="7"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1193800" y="6324600"/>
            <a:ext cx="6858000" cy="320675"/>
          </a:xfrm>
          <a:prstGeom prst="rect">
            <a:avLst/>
          </a:prstGeom>
          <a:ln/>
        </p:spPr>
        <p:txBody>
          <a:bodyPr/>
          <a:lstStyle>
            <a:lvl1pPr>
              <a:defRPr/>
            </a:lvl1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smtClean="0">
              <a:solidFill>
                <a:schemeClr val="accent2"/>
              </a:solidFill>
            </a:endParaRPr>
          </a:p>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C4D3FBA-F6AF-44EA-94AE-D65AB5D39883}" type="slidenum">
              <a:rPr lang="en-US"/>
              <a:pPr>
                <a:defRPr/>
              </a:pPr>
              <a:t>‹#›</a:t>
            </a:fld>
            <a:endParaRPr lang="en-US"/>
          </a:p>
        </p:txBody>
      </p:sp>
    </p:spTree>
    <p:extLst>
      <p:ext uri="{BB962C8B-B14F-4D97-AF65-F5344CB8AC3E}">
        <p14:creationId xmlns:p14="http://schemas.microsoft.com/office/powerpoint/2010/main" val="2620133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5" name="Slide Number Placeholder 4"/>
          <p:cNvSpPr>
            <a:spLocks noGrp="1"/>
          </p:cNvSpPr>
          <p:nvPr>
            <p:ph type="sldNum" sz="quarter" idx="12"/>
          </p:nvPr>
        </p:nvSpPr>
        <p:spPr/>
        <p:txBody>
          <a:bodyPr/>
          <a:lstStyle/>
          <a:p>
            <a:fld id="{9A92D7AF-CDD1-4DD9-B6E4-2703E7D573A2}" type="slidenum">
              <a:rPr lang="en-US" smtClean="0"/>
              <a:pPr/>
              <a:t>‹#›</a:t>
            </a:fld>
            <a:endParaRPr lang="en-US"/>
          </a:p>
        </p:txBody>
      </p:sp>
    </p:spTree>
    <p:extLst>
      <p:ext uri="{BB962C8B-B14F-4D97-AF65-F5344CB8AC3E}">
        <p14:creationId xmlns:p14="http://schemas.microsoft.com/office/powerpoint/2010/main" val="116740058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5" name="Slide Number Placeholder 4"/>
          <p:cNvSpPr>
            <a:spLocks noGrp="1"/>
          </p:cNvSpPr>
          <p:nvPr>
            <p:ph type="sldNum" sz="quarter" idx="12"/>
          </p:nvPr>
        </p:nvSpPr>
        <p:spPr/>
        <p:txBody>
          <a:bodyPr/>
          <a:lstStyle/>
          <a:p>
            <a:fld id="{9A92D7AF-CDD1-4DD9-B6E4-2703E7D573A2}" type="slidenum">
              <a:rPr lang="en-US" smtClean="0"/>
              <a:pPr/>
              <a:t>‹#›</a:t>
            </a:fld>
            <a:endParaRPr lang="en-US"/>
          </a:p>
        </p:txBody>
      </p:sp>
    </p:spTree>
    <p:extLst>
      <p:ext uri="{BB962C8B-B14F-4D97-AF65-F5344CB8AC3E}">
        <p14:creationId xmlns:p14="http://schemas.microsoft.com/office/powerpoint/2010/main" val="41204898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endParaRPr lang="en-US" dirty="0">
              <a:solidFill>
                <a:schemeClr val="accent2"/>
              </a:solidFill>
            </a:endParaRPr>
          </a:p>
        </p:txBody>
      </p:sp>
      <p:sp>
        <p:nvSpPr>
          <p:cNvPr id="6" name="Slide Number Placeholder 5"/>
          <p:cNvSpPr>
            <a:spLocks noGrp="1"/>
          </p:cNvSpPr>
          <p:nvPr>
            <p:ph type="sldNum" sz="quarter" idx="12"/>
          </p:nvPr>
        </p:nvSpPr>
        <p:spPr/>
        <p:txBody>
          <a:bodyPr/>
          <a:lstStyle/>
          <a:p>
            <a:fld id="{60B61CBD-978A-4685-98D0-A4BF96D230AA}" type="slidenum">
              <a:rPr lang="en-US" smtClean="0"/>
              <a:pPr/>
              <a:t>‹#›</a:t>
            </a:fld>
            <a:endParaRPr lang="en-US"/>
          </a:p>
        </p:txBody>
      </p:sp>
    </p:spTree>
    <p:extLst>
      <p:ext uri="{BB962C8B-B14F-4D97-AF65-F5344CB8AC3E}">
        <p14:creationId xmlns:p14="http://schemas.microsoft.com/office/powerpoint/2010/main" val="153294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Footer Placeholder 4"/>
          <p:cNvSpPr>
            <a:spLocks noGrp="1"/>
          </p:cNvSpPr>
          <p:nvPr>
            <p:ph type="ftr" sz="quarter" idx="4294967295"/>
          </p:nvPr>
        </p:nvSpPr>
        <p:spPr>
          <a:xfrm>
            <a:off x="1193800" y="6324600"/>
            <a:ext cx="6858000" cy="320675"/>
          </a:xfrm>
          <a:prstGeom prst="rect">
            <a:avLst/>
          </a:prstGeom>
        </p:spPr>
        <p:txBody>
          <a:body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smtClean="0">
              <a:solidFill>
                <a:schemeClr val="accent2"/>
              </a:solidFill>
            </a:endParaRPr>
          </a:p>
          <a:p>
            <a:endParaRPr lang="en-US" dirty="0">
              <a:solidFill>
                <a:schemeClr val="accent6"/>
              </a:solidFill>
            </a:endParaRPr>
          </a:p>
        </p:txBody>
      </p:sp>
      <p:sp>
        <p:nvSpPr>
          <p:cNvPr id="3" name="Date Placeholder 2"/>
          <p:cNvSpPr>
            <a:spLocks noGrp="1"/>
          </p:cNvSpPr>
          <p:nvPr>
            <p:ph type="dt" sz="half"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9A92D7AF-CDD1-4DD9-B6E4-2703E7D573A2}"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6" name="Slide Number Placeholder 5"/>
          <p:cNvSpPr>
            <a:spLocks noGrp="1"/>
          </p:cNvSpPr>
          <p:nvPr>
            <p:ph type="sldNum" sz="quarter" idx="12"/>
          </p:nvPr>
        </p:nvSpPr>
        <p:spPr/>
        <p:txBody>
          <a:bodyPr/>
          <a:lstStyle/>
          <a:p>
            <a:fld id="{9A92D7AF-CDD1-4DD9-B6E4-2703E7D573A2}" type="slidenum">
              <a:rPr lang="en-US" smtClean="0"/>
              <a:pPr/>
              <a:t>‹#›</a:t>
            </a:fld>
            <a:endParaRPr lang="en-US"/>
          </a:p>
        </p:txBody>
      </p:sp>
    </p:spTree>
    <p:extLst>
      <p:ext uri="{BB962C8B-B14F-4D97-AF65-F5344CB8AC3E}">
        <p14:creationId xmlns:p14="http://schemas.microsoft.com/office/powerpoint/2010/main" val="3092258131"/>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D74F68-604E-436C-9D03-9960C2E2F14C}" type="slidenum">
              <a:rPr lang="en-US" smtClean="0"/>
              <a:pPr/>
              <a:t>‹#›</a:t>
            </a:fld>
            <a:endParaRPr lang="en-US"/>
          </a:p>
        </p:txBody>
      </p:sp>
      <p:sp>
        <p:nvSpPr>
          <p:cNvPr id="7"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extLst>
      <p:ext uri="{BB962C8B-B14F-4D97-AF65-F5344CB8AC3E}">
        <p14:creationId xmlns:p14="http://schemas.microsoft.com/office/powerpoint/2010/main" val="33139022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9DE80D-8842-4B25-8EDB-D01D2DC594CE}" type="slidenum">
              <a:rPr lang="en-US" smtClean="0"/>
              <a:pPr/>
              <a:t>‹#›</a:t>
            </a:fld>
            <a:endParaRPr lang="en-US"/>
          </a:p>
        </p:txBody>
      </p:sp>
      <p:sp>
        <p:nvSpPr>
          <p:cNvPr id="8"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extLst>
      <p:ext uri="{BB962C8B-B14F-4D97-AF65-F5344CB8AC3E}">
        <p14:creationId xmlns:p14="http://schemas.microsoft.com/office/powerpoint/2010/main" val="3377716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D779A82-F724-4E64-9ACD-B5DE7359AE96}" type="slidenum">
              <a:rPr lang="en-US" smtClean="0"/>
              <a:pPr/>
              <a:t>‹#›</a:t>
            </a:fld>
            <a:endParaRPr lang="en-US"/>
          </a:p>
        </p:txBody>
      </p:sp>
      <p:sp>
        <p:nvSpPr>
          <p:cNvPr id="10"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extLst>
      <p:ext uri="{BB962C8B-B14F-4D97-AF65-F5344CB8AC3E}">
        <p14:creationId xmlns:p14="http://schemas.microsoft.com/office/powerpoint/2010/main" val="1432560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endParaRPr lang="en-US"/>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C952C5C0-03BE-4EBE-894F-CBB2E7576FB8}" type="slidenum">
              <a:rPr lang="en-US" smtClean="0"/>
              <a:pPr/>
              <a:t>‹#›</a:t>
            </a:fld>
            <a:endParaRPr lang="en-US"/>
          </a:p>
        </p:txBody>
      </p:sp>
      <p:sp>
        <p:nvSpPr>
          <p:cNvPr id="8"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extLst>
      <p:ext uri="{BB962C8B-B14F-4D97-AF65-F5344CB8AC3E}">
        <p14:creationId xmlns:p14="http://schemas.microsoft.com/office/powerpoint/2010/main" val="3778479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AB220992-6D53-4353-8C06-1DF1A4C885AC}" type="slidenum">
              <a:rPr lang="en-US" smtClean="0"/>
              <a:pPr/>
              <a:t>‹#›</a:t>
            </a:fld>
            <a:endParaRPr lang="en-US"/>
          </a:p>
        </p:txBody>
      </p:sp>
      <p:sp>
        <p:nvSpPr>
          <p:cNvPr id="8" name="Footer Placeholder 4"/>
          <p:cNvSpPr txBox="1">
            <a:spLocks/>
          </p:cNvSpPr>
          <p:nvPr userDrawn="1"/>
        </p:nvSpPr>
        <p:spPr bwMode="auto">
          <a:xfrm>
            <a:off x="914400" y="6284398"/>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extLst>
      <p:ext uri="{BB962C8B-B14F-4D97-AF65-F5344CB8AC3E}">
        <p14:creationId xmlns:p14="http://schemas.microsoft.com/office/powerpoint/2010/main" val="19245981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endParaRPr lang="en-US"/>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ADDF55CB-02A3-4913-AC4B-9E87B67D0511}" type="slidenum">
              <a:rPr lang="en-US" smtClean="0"/>
              <a:pPr/>
              <a:t>‹#›</a:t>
            </a:fld>
            <a:endParaRPr lang="en-US"/>
          </a:p>
        </p:txBody>
      </p:sp>
      <p:sp>
        <p:nvSpPr>
          <p:cNvPr id="8"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extLst>
      <p:ext uri="{BB962C8B-B14F-4D97-AF65-F5344CB8AC3E}">
        <p14:creationId xmlns:p14="http://schemas.microsoft.com/office/powerpoint/2010/main" val="14344760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3187B1-0825-44FD-9384-5101AF75CB14}" type="slidenum">
              <a:rPr lang="en-US" smtClean="0"/>
              <a:pPr/>
              <a:t>‹#›</a:t>
            </a:fld>
            <a:endParaRPr lang="en-US"/>
          </a:p>
        </p:txBody>
      </p:sp>
      <p:sp>
        <p:nvSpPr>
          <p:cNvPr id="8"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extLst>
      <p:ext uri="{BB962C8B-B14F-4D97-AF65-F5344CB8AC3E}">
        <p14:creationId xmlns:p14="http://schemas.microsoft.com/office/powerpoint/2010/main" val="28370985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7" name="Slide Number Placeholder 6"/>
          <p:cNvSpPr>
            <a:spLocks noGrp="1"/>
          </p:cNvSpPr>
          <p:nvPr>
            <p:ph type="sldNum" sz="quarter" idx="12"/>
          </p:nvPr>
        </p:nvSpPr>
        <p:spPr/>
        <p:txBody>
          <a:bodyPr/>
          <a:lstStyle/>
          <a:p>
            <a:fld id="{9A92D7AF-CDD1-4DD9-B6E4-2703E7D573A2}" type="slidenum">
              <a:rPr lang="en-US" smtClean="0"/>
              <a:pPr/>
              <a:t>‹#›</a:t>
            </a:fld>
            <a:endParaRPr lang="en-US"/>
          </a:p>
        </p:txBody>
      </p:sp>
    </p:spTree>
    <p:extLst>
      <p:ext uri="{BB962C8B-B14F-4D97-AF65-F5344CB8AC3E}">
        <p14:creationId xmlns:p14="http://schemas.microsoft.com/office/powerpoint/2010/main" val="52686636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6" name="Slide Number Placeholder 5"/>
          <p:cNvSpPr>
            <a:spLocks noGrp="1"/>
          </p:cNvSpPr>
          <p:nvPr>
            <p:ph type="sldNum" sz="quarter" idx="12"/>
          </p:nvPr>
        </p:nvSpPr>
        <p:spPr/>
        <p:txBody>
          <a:bodyPr/>
          <a:lstStyle/>
          <a:p>
            <a:fld id="{9A92D7AF-CDD1-4DD9-B6E4-2703E7D573A2}" type="slidenum">
              <a:rPr lang="en-US" smtClean="0"/>
              <a:pPr/>
              <a:t>‹#›</a:t>
            </a:fld>
            <a:endParaRPr lang="en-US"/>
          </a:p>
        </p:txBody>
      </p:sp>
    </p:spTree>
    <p:extLst>
      <p:ext uri="{BB962C8B-B14F-4D97-AF65-F5344CB8AC3E}">
        <p14:creationId xmlns:p14="http://schemas.microsoft.com/office/powerpoint/2010/main" val="166815897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ED74F68-604E-436C-9D03-9960C2E2F14C}" type="slidenum">
              <a:rPr lang="en-US"/>
              <a:pPr/>
              <a:t>‹#›</a:t>
            </a:fld>
            <a:endParaRPr lang="en-US"/>
          </a:p>
        </p:txBody>
      </p:sp>
      <p:sp>
        <p:nvSpPr>
          <p:cNvPr id="7"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6" name="Slide Number Placeholder 5"/>
          <p:cNvSpPr>
            <a:spLocks noGrp="1"/>
          </p:cNvSpPr>
          <p:nvPr>
            <p:ph type="sldNum" sz="quarter" idx="12"/>
          </p:nvPr>
        </p:nvSpPr>
        <p:spPr/>
        <p:txBody>
          <a:bodyPr/>
          <a:lstStyle/>
          <a:p>
            <a:fld id="{9A92D7AF-CDD1-4DD9-B6E4-2703E7D573A2}"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461090486"/>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6" name="Slide Number Placeholder 5"/>
          <p:cNvSpPr>
            <a:spLocks noGrp="1"/>
          </p:cNvSpPr>
          <p:nvPr>
            <p:ph type="sldNum" sz="quarter" idx="12"/>
          </p:nvPr>
        </p:nvSpPr>
        <p:spPr/>
        <p:txBody>
          <a:bodyPr/>
          <a:lstStyle/>
          <a:p>
            <a:fld id="{9A92D7AF-CDD1-4DD9-B6E4-2703E7D573A2}" type="slidenum">
              <a:rPr lang="en-US" smtClean="0"/>
              <a:pPr/>
              <a:t>‹#›</a:t>
            </a:fld>
            <a:endParaRPr lang="en-US"/>
          </a:p>
        </p:txBody>
      </p:sp>
    </p:spTree>
    <p:extLst>
      <p:ext uri="{BB962C8B-B14F-4D97-AF65-F5344CB8AC3E}">
        <p14:creationId xmlns:p14="http://schemas.microsoft.com/office/powerpoint/2010/main" val="2817310209"/>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6" name="Slide Number Placeholder 5"/>
          <p:cNvSpPr>
            <a:spLocks noGrp="1"/>
          </p:cNvSpPr>
          <p:nvPr>
            <p:ph type="sldNum" sz="quarter" idx="12"/>
          </p:nvPr>
        </p:nvSpPr>
        <p:spPr/>
        <p:txBody>
          <a:bodyPr/>
          <a:lstStyle/>
          <a:p>
            <a:fld id="{9A92D7AF-CDD1-4DD9-B6E4-2703E7D573A2}" type="slidenum">
              <a:rPr lang="en-US" smtClean="0"/>
              <a:pPr/>
              <a:t>‹#›</a:t>
            </a:fld>
            <a:endParaRPr lang="en-US"/>
          </a:p>
        </p:txBody>
      </p:sp>
    </p:spTree>
    <p:extLst>
      <p:ext uri="{BB962C8B-B14F-4D97-AF65-F5344CB8AC3E}">
        <p14:creationId xmlns:p14="http://schemas.microsoft.com/office/powerpoint/2010/main" val="3625658983"/>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6" name="Slide Number Placeholder 5"/>
          <p:cNvSpPr>
            <a:spLocks noGrp="1"/>
          </p:cNvSpPr>
          <p:nvPr>
            <p:ph type="sldNum" sz="quarter" idx="12"/>
          </p:nvPr>
        </p:nvSpPr>
        <p:spPr/>
        <p:txBody>
          <a:bodyPr/>
          <a:lstStyle/>
          <a:p>
            <a:fld id="{9A92D7AF-CDD1-4DD9-B6E4-2703E7D573A2}" type="slidenum">
              <a:rPr lang="en-US" smtClean="0"/>
              <a:pPr/>
              <a:t>‹#›</a:t>
            </a:fld>
            <a:endParaRPr lang="en-US"/>
          </a:p>
        </p:txBody>
      </p:sp>
    </p:spTree>
    <p:extLst>
      <p:ext uri="{BB962C8B-B14F-4D97-AF65-F5344CB8AC3E}">
        <p14:creationId xmlns:p14="http://schemas.microsoft.com/office/powerpoint/2010/main" val="105677672"/>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3B0F49-0163-47FF-9973-3C1335E8BC1E}" type="slidenum">
              <a:rPr lang="en-US" smtClean="0"/>
              <a:pPr/>
              <a:t>‹#›</a:t>
            </a:fld>
            <a:endParaRPr lang="en-US"/>
          </a:p>
        </p:txBody>
      </p:sp>
      <p:sp>
        <p:nvSpPr>
          <p:cNvPr id="7"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extLst>
      <p:ext uri="{BB962C8B-B14F-4D97-AF65-F5344CB8AC3E}">
        <p14:creationId xmlns:p14="http://schemas.microsoft.com/office/powerpoint/2010/main" val="286133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238E22-7A1C-4C76-BFCA-4E43C567FBB4}" type="slidenum">
              <a:rPr lang="en-US" smtClean="0"/>
              <a:pPr/>
              <a:t>‹#›</a:t>
            </a:fld>
            <a:endParaRPr lang="en-US"/>
          </a:p>
        </p:txBody>
      </p:sp>
      <p:sp>
        <p:nvSpPr>
          <p:cNvPr id="7"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extLst>
      <p:ext uri="{BB962C8B-B14F-4D97-AF65-F5344CB8AC3E}">
        <p14:creationId xmlns:p14="http://schemas.microsoft.com/office/powerpoint/2010/main" val="283976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4"/>
          <p:cNvSpPr>
            <a:spLocks noGrp="1"/>
          </p:cNvSpPr>
          <p:nvPr>
            <p:ph type="ftr" sz="quarter" idx="4294967295"/>
          </p:nvPr>
        </p:nvSpPr>
        <p:spPr>
          <a:xfrm>
            <a:off x="1193800" y="6324600"/>
            <a:ext cx="6858000" cy="320675"/>
          </a:xfrm>
          <a:prstGeom prst="rect">
            <a:avLst/>
          </a:prstGeom>
        </p:spPr>
        <p:txBody>
          <a:body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smtClean="0">
              <a:solidFill>
                <a:schemeClr val="accent2"/>
              </a:solidFill>
            </a:endParaRPr>
          </a:p>
          <a:p>
            <a:endParaRPr lang="en-US" dirty="0">
              <a:solidFill>
                <a:schemeClr val="accent6"/>
              </a:solidFill>
            </a:endParaRPr>
          </a:p>
        </p:txBody>
      </p:sp>
      <p:sp>
        <p:nvSpPr>
          <p:cNvPr id="3" name="Date Placeholder 2"/>
          <p:cNvSpPr>
            <a:spLocks noGrp="1"/>
          </p:cNvSpPr>
          <p:nvPr>
            <p:ph type="dt" sz="half"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9A92D7AF-CDD1-4DD9-B6E4-2703E7D573A2}" type="slidenum">
              <a:rPr lang="en-US" smtClean="0"/>
              <a:pPr/>
              <a:t>‹#›</a:t>
            </a:fld>
            <a:endParaRPr lang="en-US"/>
          </a:p>
        </p:txBody>
      </p:sp>
    </p:spTree>
    <p:extLst>
      <p:ext uri="{BB962C8B-B14F-4D97-AF65-F5344CB8AC3E}">
        <p14:creationId xmlns:p14="http://schemas.microsoft.com/office/powerpoint/2010/main" val="20491549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9DE80D-8842-4B25-8EDB-D01D2DC594CE}" type="slidenum">
              <a:rPr lang="en-US"/>
              <a:pPr/>
              <a:t>‹#›</a:t>
            </a:fld>
            <a:endParaRPr lang="en-US"/>
          </a:p>
        </p:txBody>
      </p:sp>
      <p:sp>
        <p:nvSpPr>
          <p:cNvPr id="8"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8D779A82-F724-4E64-9ACD-B5DE7359AE96}" type="slidenum">
              <a:rPr lang="en-US"/>
              <a:pPr/>
              <a:t>‹#›</a:t>
            </a:fld>
            <a:endParaRPr lang="en-US"/>
          </a:p>
        </p:txBody>
      </p:sp>
      <p:sp>
        <p:nvSpPr>
          <p:cNvPr id="10"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952C5C0-03BE-4EBE-894F-CBB2E7576FB8}" type="slidenum">
              <a:rPr lang="en-US"/>
              <a:pPr/>
              <a:t>‹#›</a:t>
            </a:fld>
            <a:endParaRPr lang="en-US"/>
          </a:p>
        </p:txBody>
      </p:sp>
      <p:sp>
        <p:nvSpPr>
          <p:cNvPr id="6"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B220992-6D53-4353-8C06-1DF1A4C885AC}" type="slidenum">
              <a:rPr lang="en-US"/>
              <a:pPr/>
              <a:t>‹#›</a:t>
            </a:fld>
            <a:endParaRPr lang="en-US"/>
          </a:p>
        </p:txBody>
      </p:sp>
      <p:sp>
        <p:nvSpPr>
          <p:cNvPr id="5" name="Footer Placeholder 4"/>
          <p:cNvSpPr txBox="1">
            <a:spLocks/>
          </p:cNvSpPr>
          <p:nvPr userDrawn="1"/>
        </p:nvSpPr>
        <p:spPr bwMode="auto">
          <a:xfrm>
            <a:off x="914400" y="6284398"/>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DDF55CB-02A3-4913-AC4B-9E87B67D0511}" type="slidenum">
              <a:rPr lang="en-US"/>
              <a:pPr/>
              <a:t>‹#›</a:t>
            </a:fld>
            <a:endParaRPr lang="en-US"/>
          </a:p>
        </p:txBody>
      </p:sp>
      <p:sp>
        <p:nvSpPr>
          <p:cNvPr id="8"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43187B1-0825-44FD-9384-5101AF75CB14}" type="slidenum">
              <a:rPr lang="en-US"/>
              <a:pPr/>
              <a:t>‹#›</a:t>
            </a:fld>
            <a:endParaRPr lang="en-US"/>
          </a:p>
        </p:txBody>
      </p:sp>
      <p:sp>
        <p:nvSpPr>
          <p:cNvPr id="8" name="Footer Placeholder 4"/>
          <p:cNvSpPr txBox="1">
            <a:spLocks/>
          </p:cNvSpPr>
          <p:nvPr userDrawn="1"/>
        </p:nvSpPr>
        <p:spPr bwMode="auto">
          <a:xfrm>
            <a:off x="1346200" y="6308725"/>
            <a:ext cx="68580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1" kern="1200">
                <a:solidFill>
                  <a:srgbClr val="FF3300"/>
                </a:solidFill>
                <a:effectLst>
                  <a:outerShdw blurRad="38100" dist="38100" dir="2700000" algn="tl">
                    <a:srgbClr val="C0C0C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a:solidFill>
                <a:schemeClr val="accen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10732" y="6406479"/>
            <a:ext cx="62033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dirty="0"/>
          </a:p>
        </p:txBody>
      </p:sp>
      <p:sp>
        <p:nvSpPr>
          <p:cNvPr id="1030" name="Rectangle 6"/>
          <p:cNvSpPr>
            <a:spLocks noGrp="1" noChangeArrowheads="1"/>
          </p:cNvSpPr>
          <p:nvPr>
            <p:ph type="sldNum" sz="quarter" idx="4"/>
          </p:nvPr>
        </p:nvSpPr>
        <p:spPr bwMode="auto">
          <a:xfrm>
            <a:off x="8382000" y="6381750"/>
            <a:ext cx="762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a:solidFill>
                  <a:schemeClr val="accent2"/>
                </a:solidFill>
                <a:effectLst>
                  <a:outerShdw blurRad="38100" dist="38100" dir="2700000" algn="tl">
                    <a:srgbClr val="C0C0C0"/>
                  </a:outerShdw>
                </a:effectLst>
              </a:defRPr>
            </a:lvl1pPr>
          </a:lstStyle>
          <a:p>
            <a:fld id="{9A92D7AF-CDD1-4DD9-B6E4-2703E7D573A2}" type="slidenum">
              <a:rPr lang="en-US"/>
              <a:pPr/>
              <a:t>‹#›</a:t>
            </a:fld>
            <a:endParaRPr lang="en-US"/>
          </a:p>
        </p:txBody>
      </p:sp>
      <p:pic>
        <p:nvPicPr>
          <p:cNvPr id="8" name="Picture 7"/>
          <p:cNvPicPr/>
          <p:nvPr userDrawn="1"/>
        </p:nvPicPr>
        <p:blipFill>
          <a:blip r:embed="rId20" cstate="print">
            <a:extLst>
              <a:ext uri="{28A0092B-C50C-407E-A947-70E740481C1C}">
                <a14:useLocalDpi xmlns:a14="http://schemas.microsoft.com/office/drawing/2010/main" val="0"/>
              </a:ext>
            </a:extLst>
          </a:blip>
          <a:stretch>
            <a:fillRect/>
          </a:stretch>
        </p:blipFill>
        <p:spPr>
          <a:xfrm>
            <a:off x="0" y="5786278"/>
            <a:ext cx="838200" cy="1044893"/>
          </a:xfrm>
          <a:prstGeom prst="rect">
            <a:avLst/>
          </a:prstGeom>
        </p:spPr>
      </p:pic>
      <p:sp>
        <p:nvSpPr>
          <p:cNvPr id="9" name="Rectangle 5"/>
          <p:cNvSpPr>
            <a:spLocks noGrp="1" noChangeArrowheads="1"/>
          </p:cNvSpPr>
          <p:nvPr>
            <p:ph type="ftr" sz="quarter" idx="3"/>
          </p:nvPr>
        </p:nvSpPr>
        <p:spPr bwMode="auto">
          <a:xfrm>
            <a:off x="1676400" y="6260865"/>
            <a:ext cx="5715000" cy="52244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1" smtClean="0">
                <a:solidFill>
                  <a:srgbClr val="FF3300"/>
                </a:solidFill>
                <a:effectLst>
                  <a:outerShdw blurRad="38100" dist="38100" dir="2700000" algn="tl">
                    <a:srgbClr val="C0C0C0"/>
                  </a:outerShdw>
                </a:effectLst>
              </a:defRPr>
            </a:lvl1pPr>
          </a:lstStyle>
          <a:p>
            <a:pPr>
              <a:defRPr/>
            </a:pPr>
            <a:r>
              <a:rPr lang="en-US" dirty="0" smtClean="0"/>
              <a:t>Department of Mechanical &amp; Manufacturing Engineering, </a:t>
            </a:r>
          </a:p>
          <a:p>
            <a:pPr>
              <a:defRPr/>
            </a:pPr>
            <a:r>
              <a:rPr lang="en-US" dirty="0" smtClean="0"/>
              <a:t>MIT. </a:t>
            </a:r>
            <a:r>
              <a:rPr lang="en-US" dirty="0" err="1" smtClean="0"/>
              <a:t>Manipal</a:t>
            </a:r>
            <a:endParaRPr lang="en-US" dirty="0" smtClean="0">
              <a:solidFill>
                <a:schemeClr val="accent2"/>
              </a:solidFill>
            </a:endParaRPr>
          </a:p>
          <a:p>
            <a:pPr>
              <a:defRPr/>
            </a:pPr>
            <a:endParaRPr lang="en-US" dirty="0">
              <a:solidFill>
                <a:schemeClr val="accent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72" r:id="rId17"/>
    <p:sldLayoutId id="2147483673" r:id="rId18"/>
  </p:sldLayoutIdLst>
  <p:timing>
    <p:tnLst>
      <p:par>
        <p:cTn id="1" dur="indefinite" restart="never" nodeType="tmRoot"/>
      </p:par>
    </p:tnLst>
  </p:timing>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9A92D7AF-CDD1-4DD9-B6E4-2703E7D573A2}" type="slidenum">
              <a:rPr lang="en-US" smtClean="0"/>
              <a:pPr/>
              <a:t>‹#›</a:t>
            </a:fld>
            <a:endParaRPr lang="en-US"/>
          </a:p>
        </p:txBody>
      </p:sp>
      <p:pic>
        <p:nvPicPr>
          <p:cNvPr id="13" name="Picture 12"/>
          <p:cNvPicPr/>
          <p:nvPr userDrawn="1"/>
        </p:nvPicPr>
        <p:blipFill>
          <a:blip r:embed="rId20" cstate="print">
            <a:extLst>
              <a:ext uri="{28A0092B-C50C-407E-A947-70E740481C1C}">
                <a14:useLocalDpi xmlns:a14="http://schemas.microsoft.com/office/drawing/2010/main" val="0"/>
              </a:ext>
            </a:extLst>
          </a:blip>
          <a:stretch>
            <a:fillRect/>
          </a:stretch>
        </p:blipFill>
        <p:spPr>
          <a:xfrm>
            <a:off x="0" y="5786278"/>
            <a:ext cx="838200" cy="1044893"/>
          </a:xfrm>
          <a:prstGeom prst="rect">
            <a:avLst/>
          </a:prstGeom>
        </p:spPr>
      </p:pic>
    </p:spTree>
    <p:extLst>
      <p:ext uri="{BB962C8B-B14F-4D97-AF65-F5344CB8AC3E}">
        <p14:creationId xmlns:p14="http://schemas.microsoft.com/office/powerpoint/2010/main" val="1715355568"/>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hd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gif"/><Relationship Id="rId1" Type="http://schemas.openxmlformats.org/officeDocument/2006/relationships/slideLayout" Target="../slideLayouts/slideLayout18.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4.gif"/></Relationships>
</file>

<file path=ppt/slides/_rels/slide2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17.xml"/><Relationship Id="rId4" Type="http://schemas.openxmlformats.org/officeDocument/2006/relationships/image" Target="../media/image25.gif"/></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endParaRPr lang="en-US" dirty="0">
              <a:solidFill>
                <a:schemeClr val="accent6"/>
              </a:solidFill>
            </a:endParaRPr>
          </a:p>
        </p:txBody>
      </p:sp>
      <p:sp>
        <p:nvSpPr>
          <p:cNvPr id="3" name="Slide Number Placeholder 2"/>
          <p:cNvSpPr>
            <a:spLocks noGrp="1"/>
          </p:cNvSpPr>
          <p:nvPr>
            <p:ph type="sldNum" sz="quarter" idx="11"/>
          </p:nvPr>
        </p:nvSpPr>
        <p:spPr/>
        <p:txBody>
          <a:bodyPr/>
          <a:lstStyle/>
          <a:p>
            <a:fld id="{9A92D7AF-CDD1-4DD9-B6E4-2703E7D573A2}" type="slidenum">
              <a:rPr lang="en-US" smtClean="0"/>
              <a:pPr/>
              <a:t>1</a:t>
            </a:fld>
            <a:endParaRPr lang="en-US"/>
          </a:p>
        </p:txBody>
      </p:sp>
      <p:sp>
        <p:nvSpPr>
          <p:cNvPr id="4" name="Rectangle 2"/>
          <p:cNvSpPr txBox="1">
            <a:spLocks noChangeArrowheads="1"/>
          </p:cNvSpPr>
          <p:nvPr/>
        </p:nvSpPr>
        <p:spPr>
          <a:xfrm>
            <a:off x="2590800" y="2749449"/>
            <a:ext cx="8229600" cy="944562"/>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sz="5400" b="1" dirty="0" smtClean="0">
                <a:solidFill>
                  <a:schemeClr val="tx1"/>
                </a:solidFill>
                <a:effectLst>
                  <a:outerShdw blurRad="38100" dist="38100" dir="2700000" algn="tl">
                    <a:srgbClr val="000000">
                      <a:alpha val="43137"/>
                    </a:srgbClr>
                  </a:outerShdw>
                </a:effectLst>
                <a:latin typeface="Colonna MT" pitchFamily="82" charset="0"/>
              </a:rPr>
              <a:t>Steam Boilers</a:t>
            </a:r>
            <a:endParaRPr lang="en-US" sz="5400" b="1" dirty="0">
              <a:solidFill>
                <a:schemeClr val="tx1"/>
              </a:solidFill>
              <a:effectLst>
                <a:outerShdw blurRad="38100" dist="38100" dir="2700000" algn="tl">
                  <a:srgbClr val="000000">
                    <a:alpha val="43137"/>
                  </a:srgbClr>
                </a:outerShdw>
              </a:effectLst>
              <a:latin typeface="Colonna MT" pitchFamily="82" charset="0"/>
            </a:endParaRPr>
          </a:p>
        </p:txBody>
      </p:sp>
    </p:spTree>
    <p:extLst>
      <p:ext uri="{BB962C8B-B14F-4D97-AF65-F5344CB8AC3E}">
        <p14:creationId xmlns:p14="http://schemas.microsoft.com/office/powerpoint/2010/main" val="3563359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a:xfrm>
            <a:off x="533400" y="152400"/>
            <a:ext cx="8229600" cy="685800"/>
          </a:xfrm>
        </p:spPr>
        <p:txBody>
          <a:bodyPr/>
          <a:lstStyle/>
          <a:p>
            <a:r>
              <a:rPr lang="en-US" sz="2800" b="1">
                <a:solidFill>
                  <a:srgbClr val="FF3300"/>
                </a:solidFill>
                <a:effectLst>
                  <a:outerShdw blurRad="38100" dist="38100" dir="2700000" algn="tl">
                    <a:srgbClr val="C0C0C0"/>
                  </a:outerShdw>
                </a:effectLst>
              </a:rPr>
              <a:t>Babcock and Wilcox boiler</a:t>
            </a:r>
          </a:p>
        </p:txBody>
      </p:sp>
      <p:sp>
        <p:nvSpPr>
          <p:cNvPr id="40" name="Slide Number Placeholder 6"/>
          <p:cNvSpPr>
            <a:spLocks noGrp="1"/>
          </p:cNvSpPr>
          <p:nvPr>
            <p:ph type="sldNum" sz="quarter" idx="12"/>
          </p:nvPr>
        </p:nvSpPr>
        <p:spPr/>
        <p:txBody>
          <a:bodyPr/>
          <a:lstStyle/>
          <a:p>
            <a:fld id="{DC4507ED-B373-464A-856D-CFF192CE1E81}" type="slidenum">
              <a:rPr lang="en-US"/>
              <a:pPr/>
              <a:t>10</a:t>
            </a:fld>
            <a:endParaRPr lang="en-US"/>
          </a:p>
        </p:txBody>
      </p:sp>
      <p:sp>
        <p:nvSpPr>
          <p:cNvPr id="282660" name="Text Box 36"/>
          <p:cNvSpPr txBox="1">
            <a:spLocks noChangeArrowheads="1"/>
          </p:cNvSpPr>
          <p:nvPr/>
        </p:nvSpPr>
        <p:spPr bwMode="auto">
          <a:xfrm>
            <a:off x="5300663" y="914400"/>
            <a:ext cx="3733800"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282661" name="Text Box 37"/>
          <p:cNvSpPr txBox="1">
            <a:spLocks noChangeArrowheads="1"/>
          </p:cNvSpPr>
          <p:nvPr/>
        </p:nvSpPr>
        <p:spPr bwMode="auto">
          <a:xfrm>
            <a:off x="6019800" y="838200"/>
            <a:ext cx="3048000" cy="4624388"/>
          </a:xfrm>
          <a:prstGeom prst="rect">
            <a:avLst/>
          </a:prstGeom>
          <a:noFill/>
          <a:ln w="9525">
            <a:noFill/>
            <a:miter lim="800000"/>
            <a:headEnd/>
            <a:tailEnd/>
          </a:ln>
          <a:effectLst/>
        </p:spPr>
        <p:txBody>
          <a:bodyPr>
            <a:spAutoFit/>
          </a:bodyPr>
          <a:lstStyle/>
          <a:p>
            <a:pPr>
              <a:lnSpc>
                <a:spcPct val="95000"/>
              </a:lnSpc>
              <a:spcBef>
                <a:spcPct val="25000"/>
              </a:spcBef>
            </a:pPr>
            <a:r>
              <a:rPr lang="en-US" b="1">
                <a:solidFill>
                  <a:schemeClr val="accent2"/>
                </a:solidFill>
              </a:rPr>
              <a:t>A:</a:t>
            </a:r>
            <a:r>
              <a:rPr lang="en-US" b="1"/>
              <a:t> Water tubes</a:t>
            </a:r>
          </a:p>
          <a:p>
            <a:pPr>
              <a:lnSpc>
                <a:spcPct val="95000"/>
              </a:lnSpc>
              <a:spcBef>
                <a:spcPct val="25000"/>
              </a:spcBef>
            </a:pPr>
            <a:r>
              <a:rPr lang="en-US" b="1">
                <a:solidFill>
                  <a:schemeClr val="accent2"/>
                </a:solidFill>
              </a:rPr>
              <a:t>B:</a:t>
            </a:r>
            <a:r>
              <a:rPr lang="en-US" b="1"/>
              <a:t> Uptake header</a:t>
            </a:r>
          </a:p>
          <a:p>
            <a:pPr>
              <a:lnSpc>
                <a:spcPct val="95000"/>
              </a:lnSpc>
              <a:spcBef>
                <a:spcPct val="25000"/>
              </a:spcBef>
            </a:pPr>
            <a:r>
              <a:rPr lang="en-US" b="1">
                <a:solidFill>
                  <a:schemeClr val="accent2"/>
                </a:solidFill>
              </a:rPr>
              <a:t>C:</a:t>
            </a:r>
            <a:r>
              <a:rPr lang="en-US" b="1"/>
              <a:t> Down take header </a:t>
            </a:r>
          </a:p>
          <a:p>
            <a:pPr>
              <a:lnSpc>
                <a:spcPct val="95000"/>
              </a:lnSpc>
              <a:spcBef>
                <a:spcPct val="25000"/>
              </a:spcBef>
            </a:pPr>
            <a:r>
              <a:rPr lang="en-US" b="1">
                <a:solidFill>
                  <a:schemeClr val="accent2"/>
                </a:solidFill>
              </a:rPr>
              <a:t>D:</a:t>
            </a:r>
            <a:r>
              <a:rPr lang="en-US" b="1"/>
              <a:t> Boiler drum</a:t>
            </a:r>
          </a:p>
          <a:p>
            <a:pPr>
              <a:lnSpc>
                <a:spcPct val="95000"/>
              </a:lnSpc>
              <a:spcBef>
                <a:spcPct val="25000"/>
              </a:spcBef>
            </a:pPr>
            <a:r>
              <a:rPr lang="en-US" b="1">
                <a:solidFill>
                  <a:schemeClr val="accent2"/>
                </a:solidFill>
              </a:rPr>
              <a:t>E:</a:t>
            </a:r>
            <a:r>
              <a:rPr lang="en-US" b="1"/>
              <a:t> Steel Caps</a:t>
            </a:r>
          </a:p>
          <a:p>
            <a:pPr>
              <a:lnSpc>
                <a:spcPct val="95000"/>
              </a:lnSpc>
              <a:spcBef>
                <a:spcPct val="25000"/>
              </a:spcBef>
            </a:pPr>
            <a:r>
              <a:rPr lang="en-US" b="1">
                <a:solidFill>
                  <a:schemeClr val="accent2"/>
                </a:solidFill>
              </a:rPr>
              <a:t>F:</a:t>
            </a:r>
            <a:r>
              <a:rPr lang="en-US" b="1"/>
              <a:t> Mud Box</a:t>
            </a:r>
          </a:p>
          <a:p>
            <a:pPr>
              <a:lnSpc>
                <a:spcPct val="95000"/>
              </a:lnSpc>
              <a:spcBef>
                <a:spcPct val="25000"/>
              </a:spcBef>
            </a:pPr>
            <a:r>
              <a:rPr lang="en-US" b="1">
                <a:solidFill>
                  <a:schemeClr val="accent2"/>
                </a:solidFill>
              </a:rPr>
              <a:t>G:</a:t>
            </a:r>
            <a:r>
              <a:rPr lang="en-US" b="1"/>
              <a:t> Dampers</a:t>
            </a:r>
          </a:p>
          <a:p>
            <a:pPr>
              <a:lnSpc>
                <a:spcPct val="95000"/>
              </a:lnSpc>
              <a:spcBef>
                <a:spcPct val="25000"/>
              </a:spcBef>
            </a:pPr>
            <a:r>
              <a:rPr lang="en-US" b="1">
                <a:solidFill>
                  <a:schemeClr val="accent2"/>
                </a:solidFill>
              </a:rPr>
              <a:t>H:</a:t>
            </a:r>
            <a:r>
              <a:rPr lang="en-US" b="1"/>
              <a:t> Doors</a:t>
            </a:r>
          </a:p>
          <a:p>
            <a:pPr>
              <a:lnSpc>
                <a:spcPct val="95000"/>
              </a:lnSpc>
              <a:spcBef>
                <a:spcPct val="25000"/>
              </a:spcBef>
            </a:pPr>
            <a:r>
              <a:rPr lang="en-US" b="1">
                <a:solidFill>
                  <a:schemeClr val="accent2"/>
                </a:solidFill>
              </a:rPr>
              <a:t>J:</a:t>
            </a:r>
            <a:r>
              <a:rPr lang="en-US" b="1"/>
              <a:t> Chain grate stoker</a:t>
            </a:r>
          </a:p>
          <a:p>
            <a:pPr>
              <a:lnSpc>
                <a:spcPct val="95000"/>
              </a:lnSpc>
              <a:spcBef>
                <a:spcPct val="25000"/>
              </a:spcBef>
            </a:pPr>
            <a:r>
              <a:rPr lang="en-US" b="1">
                <a:solidFill>
                  <a:schemeClr val="accent2"/>
                </a:solidFill>
              </a:rPr>
              <a:t>K:</a:t>
            </a:r>
            <a:r>
              <a:rPr lang="en-US" b="1"/>
              <a:t> Furnace door</a:t>
            </a:r>
          </a:p>
          <a:p>
            <a:pPr>
              <a:lnSpc>
                <a:spcPct val="95000"/>
              </a:lnSpc>
              <a:spcBef>
                <a:spcPct val="25000"/>
              </a:spcBef>
            </a:pPr>
            <a:r>
              <a:rPr lang="en-US" b="1">
                <a:solidFill>
                  <a:schemeClr val="accent2"/>
                </a:solidFill>
              </a:rPr>
              <a:t>L:</a:t>
            </a:r>
            <a:r>
              <a:rPr lang="en-US" b="1"/>
              <a:t> ‘T’ tube</a:t>
            </a:r>
          </a:p>
          <a:p>
            <a:pPr>
              <a:lnSpc>
                <a:spcPct val="95000"/>
              </a:lnSpc>
              <a:spcBef>
                <a:spcPct val="25000"/>
              </a:spcBef>
            </a:pPr>
            <a:r>
              <a:rPr lang="en-US" b="1">
                <a:solidFill>
                  <a:schemeClr val="accent2"/>
                </a:solidFill>
              </a:rPr>
              <a:t>M:</a:t>
            </a:r>
            <a:r>
              <a:rPr lang="en-US" b="1"/>
              <a:t> Lower junction box</a:t>
            </a:r>
          </a:p>
          <a:p>
            <a:pPr>
              <a:lnSpc>
                <a:spcPct val="95000"/>
              </a:lnSpc>
              <a:spcBef>
                <a:spcPct val="25000"/>
              </a:spcBef>
            </a:pPr>
            <a:r>
              <a:rPr lang="en-US" b="1">
                <a:solidFill>
                  <a:schemeClr val="accent2"/>
                </a:solidFill>
              </a:rPr>
              <a:t>N:</a:t>
            </a:r>
            <a:r>
              <a:rPr lang="en-US" b="1"/>
              <a:t> Upper junction box. </a:t>
            </a:r>
          </a:p>
          <a:p>
            <a:pPr>
              <a:lnSpc>
                <a:spcPct val="95000"/>
              </a:lnSpc>
              <a:spcBef>
                <a:spcPct val="25000"/>
              </a:spcBef>
            </a:pPr>
            <a:r>
              <a:rPr lang="en-US" b="1">
                <a:solidFill>
                  <a:schemeClr val="accent2"/>
                </a:solidFill>
              </a:rPr>
              <a:t>O:</a:t>
            </a:r>
            <a:r>
              <a:rPr lang="en-US" b="1"/>
              <a:t> Stop valve connection</a:t>
            </a:r>
          </a:p>
        </p:txBody>
      </p:sp>
      <p:sp>
        <p:nvSpPr>
          <p:cNvPr id="282662" name="Text Box 38"/>
          <p:cNvSpPr txBox="1">
            <a:spLocks noChangeArrowheads="1"/>
          </p:cNvSpPr>
          <p:nvPr/>
        </p:nvSpPr>
        <p:spPr bwMode="auto">
          <a:xfrm>
            <a:off x="762000" y="5545138"/>
            <a:ext cx="8153400" cy="779462"/>
          </a:xfrm>
          <a:prstGeom prst="rect">
            <a:avLst/>
          </a:prstGeom>
          <a:noFill/>
          <a:ln w="9525">
            <a:noFill/>
            <a:miter lim="800000"/>
            <a:headEnd/>
            <a:tailEnd/>
          </a:ln>
          <a:effectLst/>
        </p:spPr>
        <p:txBody>
          <a:bodyPr>
            <a:spAutoFit/>
          </a:bodyPr>
          <a:lstStyle/>
          <a:p>
            <a:pPr>
              <a:spcBef>
                <a:spcPct val="50000"/>
              </a:spcBef>
            </a:pPr>
            <a:r>
              <a:rPr lang="en-US" b="1">
                <a:solidFill>
                  <a:schemeClr val="accent2"/>
                </a:solidFill>
              </a:rPr>
              <a:t>P:</a:t>
            </a:r>
            <a:r>
              <a:rPr lang="en-US" b="1"/>
              <a:t> Stop valve, </a:t>
            </a:r>
            <a:r>
              <a:rPr lang="en-US" b="1">
                <a:solidFill>
                  <a:schemeClr val="accent2"/>
                </a:solidFill>
              </a:rPr>
              <a:t>Q:</a:t>
            </a:r>
            <a:r>
              <a:rPr lang="en-US" b="1"/>
              <a:t> Safety valve, </a:t>
            </a:r>
            <a:r>
              <a:rPr lang="en-US" b="1">
                <a:solidFill>
                  <a:schemeClr val="accent2"/>
                </a:solidFill>
              </a:rPr>
              <a:t>R:</a:t>
            </a:r>
            <a:r>
              <a:rPr lang="en-US" b="1"/>
              <a:t> Water-level indicator, </a:t>
            </a:r>
            <a:r>
              <a:rPr lang="en-US" b="1">
                <a:solidFill>
                  <a:schemeClr val="accent2"/>
                </a:solidFill>
              </a:rPr>
              <a:t>S:</a:t>
            </a:r>
            <a:r>
              <a:rPr lang="en-US" b="1"/>
              <a:t> Super heater, </a:t>
            </a:r>
          </a:p>
          <a:p>
            <a:pPr>
              <a:spcBef>
                <a:spcPct val="50000"/>
              </a:spcBef>
            </a:pPr>
            <a:r>
              <a:rPr lang="en-US" b="1">
                <a:solidFill>
                  <a:schemeClr val="accent2"/>
                </a:solidFill>
              </a:rPr>
              <a:t>T:</a:t>
            </a:r>
            <a:r>
              <a:rPr lang="en-US" b="1"/>
              <a:t> Pressure gauge, </a:t>
            </a:r>
            <a:r>
              <a:rPr lang="en-US" b="1">
                <a:solidFill>
                  <a:schemeClr val="accent2"/>
                </a:solidFill>
              </a:rPr>
              <a:t>V:</a:t>
            </a:r>
            <a:r>
              <a:rPr lang="en-US" b="1"/>
              <a:t> Feed check valve, </a:t>
            </a:r>
            <a:r>
              <a:rPr lang="en-US" b="1">
                <a:solidFill>
                  <a:schemeClr val="accent2"/>
                </a:solidFill>
              </a:rPr>
              <a:t>W:</a:t>
            </a:r>
            <a:r>
              <a:rPr lang="en-US" b="1"/>
              <a:t> Baffles,  </a:t>
            </a:r>
            <a:r>
              <a:rPr lang="en-US" b="1">
                <a:solidFill>
                  <a:schemeClr val="accent2"/>
                </a:solidFill>
              </a:rPr>
              <a:t>X:</a:t>
            </a:r>
            <a:r>
              <a:rPr lang="en-US" b="1"/>
              <a:t> Blow off valve               </a:t>
            </a:r>
          </a:p>
        </p:txBody>
      </p:sp>
      <p:grpSp>
        <p:nvGrpSpPr>
          <p:cNvPr id="282665" name="Group 41"/>
          <p:cNvGrpSpPr>
            <a:grpSpLocks/>
          </p:cNvGrpSpPr>
          <p:nvPr/>
        </p:nvGrpSpPr>
        <p:grpSpPr bwMode="auto">
          <a:xfrm>
            <a:off x="304800" y="762000"/>
            <a:ext cx="5153025" cy="4800600"/>
            <a:chOff x="192" y="528"/>
            <a:chExt cx="3246" cy="3024"/>
          </a:xfrm>
        </p:grpSpPr>
        <p:graphicFrame>
          <p:nvGraphicFramePr>
            <p:cNvPr id="282628" name="Object 4"/>
            <p:cNvGraphicFramePr>
              <a:graphicFrameLocks noChangeAspect="1"/>
            </p:cNvGraphicFramePr>
            <p:nvPr/>
          </p:nvGraphicFramePr>
          <p:xfrm>
            <a:off x="222" y="528"/>
            <a:ext cx="2900" cy="3024"/>
          </p:xfrm>
          <a:graphic>
            <a:graphicData uri="http://schemas.openxmlformats.org/presentationml/2006/ole">
              <mc:AlternateContent xmlns:mc="http://schemas.openxmlformats.org/markup-compatibility/2006">
                <mc:Choice xmlns:v="urn:schemas-microsoft-com:vml" Requires="v">
                  <p:oleObj spid="_x0000_s282681" name="Bitmap Image" r:id="rId4" imgW="10476190" imgH="9333333" progId="PBrush">
                    <p:embed/>
                  </p:oleObj>
                </mc:Choice>
                <mc:Fallback>
                  <p:oleObj name="Bitmap Image" r:id="rId4" imgW="10476190" imgH="9333333" progId="PBrush">
                    <p:embed/>
                    <p:pic>
                      <p:nvPicPr>
                        <p:cNvPr id="0" name="Picture 4"/>
                        <p:cNvPicPr>
                          <a:picLocks noChangeAspect="1" noChangeArrowheads="1"/>
                        </p:cNvPicPr>
                        <p:nvPr/>
                      </p:nvPicPr>
                      <p:blipFill>
                        <a:blip r:embed="rId5">
                          <a:lum bright="-30000" contrast="60000"/>
                          <a:extLst>
                            <a:ext uri="{28A0092B-C50C-407E-A947-70E740481C1C}">
                              <a14:useLocalDpi xmlns:a14="http://schemas.microsoft.com/office/drawing/2010/main" val="0"/>
                            </a:ext>
                          </a:extLst>
                        </a:blip>
                        <a:srcRect/>
                        <a:stretch>
                          <a:fillRect/>
                        </a:stretch>
                      </p:blipFill>
                      <p:spPr bwMode="auto">
                        <a:xfrm>
                          <a:off x="222" y="528"/>
                          <a:ext cx="2900" cy="30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2629" name="Text Box 5"/>
            <p:cNvSpPr txBox="1">
              <a:spLocks noChangeArrowheads="1"/>
            </p:cNvSpPr>
            <p:nvPr/>
          </p:nvSpPr>
          <p:spPr bwMode="auto">
            <a:xfrm>
              <a:off x="192" y="988"/>
              <a:ext cx="276" cy="212"/>
            </a:xfrm>
            <a:prstGeom prst="rect">
              <a:avLst/>
            </a:prstGeom>
            <a:noFill/>
            <a:ln w="9525">
              <a:noFill/>
              <a:miter lim="800000"/>
              <a:headEnd/>
              <a:tailEnd/>
            </a:ln>
            <a:effectLst/>
          </p:spPr>
          <p:txBody>
            <a:bodyPr>
              <a:spAutoFit/>
            </a:bodyPr>
            <a:lstStyle/>
            <a:p>
              <a:pPr>
                <a:spcBef>
                  <a:spcPct val="50000"/>
                </a:spcBef>
              </a:pPr>
              <a:r>
                <a:rPr lang="en-US" sz="1600" b="1"/>
                <a:t>R</a:t>
              </a:r>
            </a:p>
          </p:txBody>
        </p:sp>
        <p:sp>
          <p:nvSpPr>
            <p:cNvPr id="282631" name="Text Box 7"/>
            <p:cNvSpPr txBox="1">
              <a:spLocks noChangeArrowheads="1"/>
            </p:cNvSpPr>
            <p:nvPr/>
          </p:nvSpPr>
          <p:spPr bwMode="auto">
            <a:xfrm>
              <a:off x="2794" y="759"/>
              <a:ext cx="322" cy="212"/>
            </a:xfrm>
            <a:prstGeom prst="rect">
              <a:avLst/>
            </a:prstGeom>
            <a:noFill/>
            <a:ln w="9525">
              <a:noFill/>
              <a:miter lim="800000"/>
              <a:headEnd/>
              <a:tailEnd/>
            </a:ln>
            <a:effectLst/>
          </p:spPr>
          <p:txBody>
            <a:bodyPr>
              <a:spAutoFit/>
            </a:bodyPr>
            <a:lstStyle/>
            <a:p>
              <a:pPr>
                <a:spcBef>
                  <a:spcPct val="50000"/>
                </a:spcBef>
              </a:pPr>
              <a:r>
                <a:rPr lang="en-US" sz="1600" b="1"/>
                <a:t>D</a:t>
              </a:r>
            </a:p>
          </p:txBody>
        </p:sp>
        <p:sp>
          <p:nvSpPr>
            <p:cNvPr id="282633" name="Text Box 9"/>
            <p:cNvSpPr txBox="1">
              <a:spLocks noChangeArrowheads="1"/>
            </p:cNvSpPr>
            <p:nvPr/>
          </p:nvSpPr>
          <p:spPr bwMode="auto">
            <a:xfrm>
              <a:off x="216" y="1719"/>
              <a:ext cx="184" cy="212"/>
            </a:xfrm>
            <a:prstGeom prst="rect">
              <a:avLst/>
            </a:prstGeom>
            <a:noFill/>
            <a:ln w="9525">
              <a:noFill/>
              <a:miter lim="800000"/>
              <a:headEnd/>
              <a:tailEnd/>
            </a:ln>
            <a:effectLst/>
          </p:spPr>
          <p:txBody>
            <a:bodyPr>
              <a:spAutoFit/>
            </a:bodyPr>
            <a:lstStyle/>
            <a:p>
              <a:pPr>
                <a:spcBef>
                  <a:spcPct val="50000"/>
                </a:spcBef>
              </a:pPr>
              <a:r>
                <a:rPr lang="en-US" sz="1600" b="1"/>
                <a:t>E</a:t>
              </a:r>
            </a:p>
          </p:txBody>
        </p:sp>
        <p:sp>
          <p:nvSpPr>
            <p:cNvPr id="282634" name="Line 10"/>
            <p:cNvSpPr>
              <a:spLocks noChangeShapeType="1"/>
            </p:cNvSpPr>
            <p:nvPr/>
          </p:nvSpPr>
          <p:spPr bwMode="auto">
            <a:xfrm flipH="1">
              <a:off x="2379" y="2679"/>
              <a:ext cx="645" cy="96"/>
            </a:xfrm>
            <a:prstGeom prst="line">
              <a:avLst/>
            </a:prstGeom>
            <a:noFill/>
            <a:ln w="9525">
              <a:solidFill>
                <a:schemeClr val="tx1"/>
              </a:solidFill>
              <a:round/>
              <a:headEnd/>
              <a:tailEnd type="triangle" w="med" len="med"/>
            </a:ln>
            <a:effectLst/>
          </p:spPr>
          <p:txBody>
            <a:bodyPr/>
            <a:lstStyle/>
            <a:p>
              <a:endParaRPr lang="en-US"/>
            </a:p>
          </p:txBody>
        </p:sp>
        <p:sp>
          <p:nvSpPr>
            <p:cNvPr id="282635" name="Text Box 11"/>
            <p:cNvSpPr txBox="1">
              <a:spLocks noChangeArrowheads="1"/>
            </p:cNvSpPr>
            <p:nvPr/>
          </p:nvSpPr>
          <p:spPr bwMode="auto">
            <a:xfrm>
              <a:off x="3024" y="2535"/>
              <a:ext cx="230" cy="212"/>
            </a:xfrm>
            <a:prstGeom prst="rect">
              <a:avLst/>
            </a:prstGeom>
            <a:noFill/>
            <a:ln w="9525">
              <a:noFill/>
              <a:miter lim="800000"/>
              <a:headEnd/>
              <a:tailEnd/>
            </a:ln>
            <a:effectLst/>
          </p:spPr>
          <p:txBody>
            <a:bodyPr>
              <a:spAutoFit/>
            </a:bodyPr>
            <a:lstStyle/>
            <a:p>
              <a:pPr>
                <a:spcBef>
                  <a:spcPct val="50000"/>
                </a:spcBef>
              </a:pPr>
              <a:r>
                <a:rPr lang="en-US" sz="1600" b="1"/>
                <a:t>F</a:t>
              </a:r>
            </a:p>
          </p:txBody>
        </p:sp>
        <p:sp>
          <p:nvSpPr>
            <p:cNvPr id="282636" name="Line 12"/>
            <p:cNvSpPr>
              <a:spLocks noChangeShapeType="1"/>
            </p:cNvSpPr>
            <p:nvPr/>
          </p:nvSpPr>
          <p:spPr bwMode="auto">
            <a:xfrm flipH="1">
              <a:off x="2886" y="2967"/>
              <a:ext cx="184" cy="192"/>
            </a:xfrm>
            <a:prstGeom prst="line">
              <a:avLst/>
            </a:prstGeom>
            <a:noFill/>
            <a:ln w="9525">
              <a:solidFill>
                <a:schemeClr val="tx1"/>
              </a:solidFill>
              <a:round/>
              <a:headEnd/>
              <a:tailEnd type="triangle" w="med" len="med"/>
            </a:ln>
            <a:effectLst/>
          </p:spPr>
          <p:txBody>
            <a:bodyPr/>
            <a:lstStyle/>
            <a:p>
              <a:endParaRPr lang="en-US"/>
            </a:p>
          </p:txBody>
        </p:sp>
        <p:sp>
          <p:nvSpPr>
            <p:cNvPr id="282637" name="Text Box 13"/>
            <p:cNvSpPr txBox="1">
              <a:spLocks noChangeArrowheads="1"/>
            </p:cNvSpPr>
            <p:nvPr/>
          </p:nvSpPr>
          <p:spPr bwMode="auto">
            <a:xfrm>
              <a:off x="3024" y="2823"/>
              <a:ext cx="230" cy="231"/>
            </a:xfrm>
            <a:prstGeom prst="rect">
              <a:avLst/>
            </a:prstGeom>
            <a:noFill/>
            <a:ln w="9525">
              <a:noFill/>
              <a:miter lim="800000"/>
              <a:headEnd/>
              <a:tailEnd/>
            </a:ln>
            <a:effectLst/>
          </p:spPr>
          <p:txBody>
            <a:bodyPr>
              <a:spAutoFit/>
            </a:bodyPr>
            <a:lstStyle/>
            <a:p>
              <a:pPr>
                <a:spcBef>
                  <a:spcPct val="50000"/>
                </a:spcBef>
              </a:pPr>
              <a:r>
                <a:rPr lang="en-US" b="1"/>
                <a:t>G</a:t>
              </a:r>
            </a:p>
          </p:txBody>
        </p:sp>
        <p:sp>
          <p:nvSpPr>
            <p:cNvPr id="282638" name="Text Box 14"/>
            <p:cNvSpPr txBox="1">
              <a:spLocks noChangeArrowheads="1"/>
            </p:cNvSpPr>
            <p:nvPr/>
          </p:nvSpPr>
          <p:spPr bwMode="auto">
            <a:xfrm>
              <a:off x="1689" y="2919"/>
              <a:ext cx="138" cy="231"/>
            </a:xfrm>
            <a:prstGeom prst="rect">
              <a:avLst/>
            </a:prstGeom>
            <a:noFill/>
            <a:ln w="9525">
              <a:noFill/>
              <a:miter lim="800000"/>
              <a:headEnd/>
              <a:tailEnd/>
            </a:ln>
            <a:effectLst/>
          </p:spPr>
          <p:txBody>
            <a:bodyPr>
              <a:spAutoFit/>
            </a:bodyPr>
            <a:lstStyle/>
            <a:p>
              <a:pPr>
                <a:spcBef>
                  <a:spcPct val="50000"/>
                </a:spcBef>
              </a:pPr>
              <a:r>
                <a:rPr lang="en-US" b="1"/>
                <a:t>H</a:t>
              </a:r>
            </a:p>
          </p:txBody>
        </p:sp>
        <p:sp>
          <p:nvSpPr>
            <p:cNvPr id="282639" name="Text Box 15"/>
            <p:cNvSpPr txBox="1">
              <a:spLocks noChangeArrowheads="1"/>
            </p:cNvSpPr>
            <p:nvPr/>
          </p:nvSpPr>
          <p:spPr bwMode="auto">
            <a:xfrm>
              <a:off x="906" y="2823"/>
              <a:ext cx="231" cy="231"/>
            </a:xfrm>
            <a:prstGeom prst="rect">
              <a:avLst/>
            </a:prstGeom>
            <a:solidFill>
              <a:srgbClr val="FFFFFF"/>
            </a:solidFill>
            <a:ln w="9525">
              <a:noFill/>
              <a:miter lim="800000"/>
              <a:headEnd/>
              <a:tailEnd/>
            </a:ln>
            <a:effectLst/>
          </p:spPr>
          <p:txBody>
            <a:bodyPr>
              <a:spAutoFit/>
            </a:bodyPr>
            <a:lstStyle/>
            <a:p>
              <a:pPr>
                <a:spcBef>
                  <a:spcPct val="50000"/>
                </a:spcBef>
              </a:pPr>
              <a:r>
                <a:rPr lang="en-US" b="1"/>
                <a:t>J</a:t>
              </a:r>
            </a:p>
          </p:txBody>
        </p:sp>
        <p:sp>
          <p:nvSpPr>
            <p:cNvPr id="282640" name="Text Box 16"/>
            <p:cNvSpPr txBox="1">
              <a:spLocks noChangeArrowheads="1"/>
            </p:cNvSpPr>
            <p:nvPr/>
          </p:nvSpPr>
          <p:spPr bwMode="auto">
            <a:xfrm>
              <a:off x="490" y="2764"/>
              <a:ext cx="230" cy="212"/>
            </a:xfrm>
            <a:prstGeom prst="rect">
              <a:avLst/>
            </a:prstGeom>
            <a:noFill/>
            <a:ln w="9525">
              <a:noFill/>
              <a:miter lim="800000"/>
              <a:headEnd/>
              <a:tailEnd/>
            </a:ln>
            <a:effectLst/>
          </p:spPr>
          <p:txBody>
            <a:bodyPr>
              <a:spAutoFit/>
            </a:bodyPr>
            <a:lstStyle/>
            <a:p>
              <a:pPr>
                <a:spcBef>
                  <a:spcPct val="50000"/>
                </a:spcBef>
              </a:pPr>
              <a:r>
                <a:rPr lang="en-US" sz="1600" b="1"/>
                <a:t>K</a:t>
              </a:r>
            </a:p>
          </p:txBody>
        </p:sp>
        <p:sp>
          <p:nvSpPr>
            <p:cNvPr id="282641" name="Line 17"/>
            <p:cNvSpPr>
              <a:spLocks noChangeShapeType="1"/>
            </p:cNvSpPr>
            <p:nvPr/>
          </p:nvSpPr>
          <p:spPr bwMode="auto">
            <a:xfrm>
              <a:off x="2287" y="759"/>
              <a:ext cx="0" cy="345"/>
            </a:xfrm>
            <a:prstGeom prst="line">
              <a:avLst/>
            </a:prstGeom>
            <a:noFill/>
            <a:ln w="9525">
              <a:solidFill>
                <a:schemeClr val="tx1"/>
              </a:solidFill>
              <a:round/>
              <a:headEnd/>
              <a:tailEnd type="triangle" w="med" len="med"/>
            </a:ln>
            <a:effectLst/>
          </p:spPr>
          <p:txBody>
            <a:bodyPr/>
            <a:lstStyle/>
            <a:p>
              <a:endParaRPr lang="en-US"/>
            </a:p>
          </p:txBody>
        </p:sp>
        <p:sp>
          <p:nvSpPr>
            <p:cNvPr id="282642" name="Text Box 18"/>
            <p:cNvSpPr txBox="1">
              <a:spLocks noChangeArrowheads="1"/>
            </p:cNvSpPr>
            <p:nvPr/>
          </p:nvSpPr>
          <p:spPr bwMode="auto">
            <a:xfrm>
              <a:off x="2149" y="567"/>
              <a:ext cx="322" cy="212"/>
            </a:xfrm>
            <a:prstGeom prst="rect">
              <a:avLst/>
            </a:prstGeom>
            <a:noFill/>
            <a:ln w="9525">
              <a:noFill/>
              <a:miter lim="800000"/>
              <a:headEnd/>
              <a:tailEnd/>
            </a:ln>
            <a:effectLst/>
          </p:spPr>
          <p:txBody>
            <a:bodyPr>
              <a:spAutoFit/>
            </a:bodyPr>
            <a:lstStyle/>
            <a:p>
              <a:pPr>
                <a:spcBef>
                  <a:spcPct val="50000"/>
                </a:spcBef>
              </a:pPr>
              <a:r>
                <a:rPr lang="en-US" sz="1600" b="1"/>
                <a:t>L</a:t>
              </a:r>
            </a:p>
          </p:txBody>
        </p:sp>
        <p:sp>
          <p:nvSpPr>
            <p:cNvPr id="282643" name="Line 19"/>
            <p:cNvSpPr>
              <a:spLocks noChangeShapeType="1"/>
            </p:cNvSpPr>
            <p:nvPr/>
          </p:nvSpPr>
          <p:spPr bwMode="auto">
            <a:xfrm flipH="1">
              <a:off x="2287" y="1572"/>
              <a:ext cx="967" cy="96"/>
            </a:xfrm>
            <a:prstGeom prst="line">
              <a:avLst/>
            </a:prstGeom>
            <a:noFill/>
            <a:ln w="9525">
              <a:solidFill>
                <a:schemeClr val="tx1"/>
              </a:solidFill>
              <a:round/>
              <a:headEnd/>
              <a:tailEnd type="triangle" w="med" len="med"/>
            </a:ln>
            <a:effectLst/>
          </p:spPr>
          <p:txBody>
            <a:bodyPr/>
            <a:lstStyle/>
            <a:p>
              <a:endParaRPr lang="en-US"/>
            </a:p>
          </p:txBody>
        </p:sp>
        <p:sp>
          <p:nvSpPr>
            <p:cNvPr id="282644" name="Text Box 20"/>
            <p:cNvSpPr txBox="1">
              <a:spLocks noChangeArrowheads="1"/>
            </p:cNvSpPr>
            <p:nvPr/>
          </p:nvSpPr>
          <p:spPr bwMode="auto">
            <a:xfrm>
              <a:off x="2978" y="1479"/>
              <a:ext cx="322" cy="212"/>
            </a:xfrm>
            <a:prstGeom prst="rect">
              <a:avLst/>
            </a:prstGeom>
            <a:solidFill>
              <a:srgbClr val="FFFFFF"/>
            </a:solidFill>
            <a:ln w="9525">
              <a:noFill/>
              <a:miter lim="800000"/>
              <a:headEnd/>
              <a:tailEnd/>
            </a:ln>
            <a:effectLst/>
          </p:spPr>
          <p:txBody>
            <a:bodyPr>
              <a:spAutoFit/>
            </a:bodyPr>
            <a:lstStyle/>
            <a:p>
              <a:pPr>
                <a:spcBef>
                  <a:spcPct val="50000"/>
                </a:spcBef>
              </a:pPr>
              <a:r>
                <a:rPr lang="en-US" sz="1600" b="1"/>
                <a:t>N</a:t>
              </a:r>
            </a:p>
          </p:txBody>
        </p:sp>
        <p:sp>
          <p:nvSpPr>
            <p:cNvPr id="282645" name="Line 21"/>
            <p:cNvSpPr>
              <a:spLocks noChangeShapeType="1"/>
            </p:cNvSpPr>
            <p:nvPr/>
          </p:nvSpPr>
          <p:spPr bwMode="auto">
            <a:xfrm>
              <a:off x="2287" y="1815"/>
              <a:ext cx="691" cy="48"/>
            </a:xfrm>
            <a:prstGeom prst="line">
              <a:avLst/>
            </a:prstGeom>
            <a:noFill/>
            <a:ln w="9525">
              <a:solidFill>
                <a:schemeClr val="tx1"/>
              </a:solidFill>
              <a:round/>
              <a:headEnd type="triangle" w="med" len="med"/>
              <a:tailEnd/>
            </a:ln>
            <a:effectLst/>
          </p:spPr>
          <p:txBody>
            <a:bodyPr/>
            <a:lstStyle/>
            <a:p>
              <a:endParaRPr lang="en-US"/>
            </a:p>
          </p:txBody>
        </p:sp>
        <p:sp>
          <p:nvSpPr>
            <p:cNvPr id="282646" name="Text Box 22"/>
            <p:cNvSpPr txBox="1">
              <a:spLocks noChangeArrowheads="1"/>
            </p:cNvSpPr>
            <p:nvPr/>
          </p:nvSpPr>
          <p:spPr bwMode="auto">
            <a:xfrm>
              <a:off x="2978" y="1767"/>
              <a:ext cx="276" cy="212"/>
            </a:xfrm>
            <a:prstGeom prst="rect">
              <a:avLst/>
            </a:prstGeom>
            <a:noFill/>
            <a:ln w="9525">
              <a:noFill/>
              <a:miter lim="800000"/>
              <a:headEnd/>
              <a:tailEnd/>
            </a:ln>
            <a:effectLst/>
          </p:spPr>
          <p:txBody>
            <a:bodyPr>
              <a:spAutoFit/>
            </a:bodyPr>
            <a:lstStyle/>
            <a:p>
              <a:pPr>
                <a:spcBef>
                  <a:spcPct val="50000"/>
                </a:spcBef>
              </a:pPr>
              <a:r>
                <a:rPr lang="en-US" sz="1600" b="1"/>
                <a:t>M</a:t>
              </a:r>
            </a:p>
          </p:txBody>
        </p:sp>
        <p:sp>
          <p:nvSpPr>
            <p:cNvPr id="282647" name="Line 23"/>
            <p:cNvSpPr>
              <a:spLocks noChangeShapeType="1"/>
            </p:cNvSpPr>
            <p:nvPr/>
          </p:nvSpPr>
          <p:spPr bwMode="auto">
            <a:xfrm flipH="1">
              <a:off x="2517" y="999"/>
              <a:ext cx="599" cy="288"/>
            </a:xfrm>
            <a:prstGeom prst="line">
              <a:avLst/>
            </a:prstGeom>
            <a:noFill/>
            <a:ln w="9525">
              <a:solidFill>
                <a:schemeClr val="tx1"/>
              </a:solidFill>
              <a:round/>
              <a:headEnd/>
              <a:tailEnd type="triangle" w="med" len="med"/>
            </a:ln>
            <a:effectLst/>
          </p:spPr>
          <p:txBody>
            <a:bodyPr/>
            <a:lstStyle/>
            <a:p>
              <a:endParaRPr lang="en-US"/>
            </a:p>
          </p:txBody>
        </p:sp>
        <p:sp>
          <p:nvSpPr>
            <p:cNvPr id="282648" name="Text Box 24"/>
            <p:cNvSpPr txBox="1">
              <a:spLocks noChangeArrowheads="1"/>
            </p:cNvSpPr>
            <p:nvPr/>
          </p:nvSpPr>
          <p:spPr bwMode="auto">
            <a:xfrm>
              <a:off x="3116" y="855"/>
              <a:ext cx="230" cy="212"/>
            </a:xfrm>
            <a:prstGeom prst="rect">
              <a:avLst/>
            </a:prstGeom>
            <a:noFill/>
            <a:ln w="9525">
              <a:noFill/>
              <a:miter lim="800000"/>
              <a:headEnd/>
              <a:tailEnd/>
            </a:ln>
            <a:effectLst/>
          </p:spPr>
          <p:txBody>
            <a:bodyPr>
              <a:spAutoFit/>
            </a:bodyPr>
            <a:lstStyle/>
            <a:p>
              <a:pPr>
                <a:spcBef>
                  <a:spcPct val="50000"/>
                </a:spcBef>
              </a:pPr>
              <a:r>
                <a:rPr lang="en-US" sz="1600" b="1"/>
                <a:t>O</a:t>
              </a:r>
            </a:p>
          </p:txBody>
        </p:sp>
        <p:sp>
          <p:nvSpPr>
            <p:cNvPr id="282649" name="Text Box 25"/>
            <p:cNvSpPr txBox="1">
              <a:spLocks noChangeArrowheads="1"/>
            </p:cNvSpPr>
            <p:nvPr/>
          </p:nvSpPr>
          <p:spPr bwMode="auto">
            <a:xfrm>
              <a:off x="2656" y="567"/>
              <a:ext cx="230" cy="231"/>
            </a:xfrm>
            <a:prstGeom prst="rect">
              <a:avLst/>
            </a:prstGeom>
            <a:noFill/>
            <a:ln w="9525">
              <a:noFill/>
              <a:miter lim="800000"/>
              <a:headEnd/>
              <a:tailEnd/>
            </a:ln>
            <a:effectLst/>
          </p:spPr>
          <p:txBody>
            <a:bodyPr>
              <a:spAutoFit/>
            </a:bodyPr>
            <a:lstStyle/>
            <a:p>
              <a:pPr>
                <a:spcBef>
                  <a:spcPct val="50000"/>
                </a:spcBef>
              </a:pPr>
              <a:r>
                <a:rPr lang="en-US" b="1"/>
                <a:t>P</a:t>
              </a:r>
            </a:p>
          </p:txBody>
        </p:sp>
        <p:sp>
          <p:nvSpPr>
            <p:cNvPr id="282650" name="Text Box 26"/>
            <p:cNvSpPr txBox="1">
              <a:spLocks noChangeArrowheads="1"/>
            </p:cNvSpPr>
            <p:nvPr/>
          </p:nvSpPr>
          <p:spPr bwMode="auto">
            <a:xfrm>
              <a:off x="1183" y="615"/>
              <a:ext cx="184" cy="212"/>
            </a:xfrm>
            <a:prstGeom prst="rect">
              <a:avLst/>
            </a:prstGeom>
            <a:noFill/>
            <a:ln w="9525">
              <a:noFill/>
              <a:miter lim="800000"/>
              <a:headEnd/>
              <a:tailEnd/>
            </a:ln>
            <a:effectLst/>
          </p:spPr>
          <p:txBody>
            <a:bodyPr>
              <a:spAutoFit/>
            </a:bodyPr>
            <a:lstStyle/>
            <a:p>
              <a:pPr>
                <a:spcBef>
                  <a:spcPct val="50000"/>
                </a:spcBef>
              </a:pPr>
              <a:r>
                <a:rPr lang="en-US" sz="1600" b="1"/>
                <a:t>Q</a:t>
              </a:r>
            </a:p>
          </p:txBody>
        </p:sp>
        <p:sp>
          <p:nvSpPr>
            <p:cNvPr id="282651" name="Line 27"/>
            <p:cNvSpPr>
              <a:spLocks noChangeShapeType="1"/>
            </p:cNvSpPr>
            <p:nvPr/>
          </p:nvSpPr>
          <p:spPr bwMode="auto">
            <a:xfrm>
              <a:off x="353" y="1152"/>
              <a:ext cx="184" cy="96"/>
            </a:xfrm>
            <a:prstGeom prst="line">
              <a:avLst/>
            </a:prstGeom>
            <a:noFill/>
            <a:ln w="9525">
              <a:solidFill>
                <a:schemeClr val="tx1"/>
              </a:solidFill>
              <a:round/>
              <a:headEnd/>
              <a:tailEnd type="triangle" w="med" len="med"/>
            </a:ln>
            <a:effectLst/>
          </p:spPr>
          <p:txBody>
            <a:bodyPr/>
            <a:lstStyle/>
            <a:p>
              <a:endParaRPr lang="en-US"/>
            </a:p>
          </p:txBody>
        </p:sp>
        <p:sp>
          <p:nvSpPr>
            <p:cNvPr id="282652" name="Text Box 28"/>
            <p:cNvSpPr txBox="1">
              <a:spLocks noChangeArrowheads="1"/>
            </p:cNvSpPr>
            <p:nvPr/>
          </p:nvSpPr>
          <p:spPr bwMode="auto">
            <a:xfrm>
              <a:off x="1827" y="1602"/>
              <a:ext cx="138" cy="231"/>
            </a:xfrm>
            <a:prstGeom prst="rect">
              <a:avLst/>
            </a:prstGeom>
            <a:noFill/>
            <a:ln w="9525">
              <a:noFill/>
              <a:miter lim="800000"/>
              <a:headEnd/>
              <a:tailEnd/>
            </a:ln>
            <a:effectLst/>
          </p:spPr>
          <p:txBody>
            <a:bodyPr>
              <a:spAutoFit/>
            </a:bodyPr>
            <a:lstStyle/>
            <a:p>
              <a:pPr>
                <a:spcBef>
                  <a:spcPct val="50000"/>
                </a:spcBef>
              </a:pPr>
              <a:r>
                <a:rPr lang="en-US" b="1"/>
                <a:t>s</a:t>
              </a:r>
            </a:p>
          </p:txBody>
        </p:sp>
        <p:sp>
          <p:nvSpPr>
            <p:cNvPr id="282653" name="Text Box 29"/>
            <p:cNvSpPr txBox="1">
              <a:spLocks noChangeArrowheads="1"/>
            </p:cNvSpPr>
            <p:nvPr/>
          </p:nvSpPr>
          <p:spPr bwMode="auto">
            <a:xfrm>
              <a:off x="346" y="633"/>
              <a:ext cx="230" cy="231"/>
            </a:xfrm>
            <a:prstGeom prst="rect">
              <a:avLst/>
            </a:prstGeom>
            <a:noFill/>
            <a:ln w="9525">
              <a:noFill/>
              <a:miter lim="800000"/>
              <a:headEnd/>
              <a:tailEnd/>
            </a:ln>
            <a:effectLst/>
          </p:spPr>
          <p:txBody>
            <a:bodyPr>
              <a:spAutoFit/>
            </a:bodyPr>
            <a:lstStyle/>
            <a:p>
              <a:pPr>
                <a:spcBef>
                  <a:spcPct val="50000"/>
                </a:spcBef>
              </a:pPr>
              <a:r>
                <a:rPr lang="en-US" b="1"/>
                <a:t>T</a:t>
              </a:r>
            </a:p>
          </p:txBody>
        </p:sp>
        <p:sp>
          <p:nvSpPr>
            <p:cNvPr id="282654" name="Text Box 30"/>
            <p:cNvSpPr txBox="1">
              <a:spLocks noChangeArrowheads="1"/>
            </p:cNvSpPr>
            <p:nvPr/>
          </p:nvSpPr>
          <p:spPr bwMode="auto">
            <a:xfrm>
              <a:off x="296" y="1431"/>
              <a:ext cx="184" cy="212"/>
            </a:xfrm>
            <a:prstGeom prst="rect">
              <a:avLst/>
            </a:prstGeom>
            <a:noFill/>
            <a:ln w="9525">
              <a:noFill/>
              <a:miter lim="800000"/>
              <a:headEnd/>
              <a:tailEnd/>
            </a:ln>
            <a:effectLst/>
          </p:spPr>
          <p:txBody>
            <a:bodyPr>
              <a:spAutoFit/>
            </a:bodyPr>
            <a:lstStyle/>
            <a:p>
              <a:pPr>
                <a:spcBef>
                  <a:spcPct val="50000"/>
                </a:spcBef>
              </a:pPr>
              <a:r>
                <a:rPr lang="en-US" sz="1600" b="1"/>
                <a:t>V</a:t>
              </a:r>
            </a:p>
          </p:txBody>
        </p:sp>
        <p:sp>
          <p:nvSpPr>
            <p:cNvPr id="282655" name="Line 31"/>
            <p:cNvSpPr>
              <a:spLocks noChangeShapeType="1"/>
            </p:cNvSpPr>
            <p:nvPr/>
          </p:nvSpPr>
          <p:spPr bwMode="auto">
            <a:xfrm flipH="1" flipV="1">
              <a:off x="2287" y="1911"/>
              <a:ext cx="921" cy="192"/>
            </a:xfrm>
            <a:prstGeom prst="line">
              <a:avLst/>
            </a:prstGeom>
            <a:noFill/>
            <a:ln w="9525">
              <a:solidFill>
                <a:schemeClr val="tx1"/>
              </a:solidFill>
              <a:round/>
              <a:headEnd/>
              <a:tailEnd type="triangle" w="med" len="med"/>
            </a:ln>
            <a:effectLst/>
          </p:spPr>
          <p:txBody>
            <a:bodyPr/>
            <a:lstStyle/>
            <a:p>
              <a:endParaRPr lang="en-US"/>
            </a:p>
          </p:txBody>
        </p:sp>
        <p:sp>
          <p:nvSpPr>
            <p:cNvPr id="282656" name="Text Box 32"/>
            <p:cNvSpPr txBox="1">
              <a:spLocks noChangeArrowheads="1"/>
            </p:cNvSpPr>
            <p:nvPr/>
          </p:nvSpPr>
          <p:spPr bwMode="auto">
            <a:xfrm>
              <a:off x="3116" y="2055"/>
              <a:ext cx="322" cy="231"/>
            </a:xfrm>
            <a:prstGeom prst="rect">
              <a:avLst/>
            </a:prstGeom>
            <a:noFill/>
            <a:ln w="9525">
              <a:noFill/>
              <a:miter lim="800000"/>
              <a:headEnd/>
              <a:tailEnd/>
            </a:ln>
            <a:effectLst/>
          </p:spPr>
          <p:txBody>
            <a:bodyPr>
              <a:spAutoFit/>
            </a:bodyPr>
            <a:lstStyle/>
            <a:p>
              <a:pPr>
                <a:spcBef>
                  <a:spcPct val="50000"/>
                </a:spcBef>
              </a:pPr>
              <a:endParaRPr lang="en-US" b="1"/>
            </a:p>
          </p:txBody>
        </p:sp>
        <p:sp>
          <p:nvSpPr>
            <p:cNvPr id="282657" name="Text Box 33"/>
            <p:cNvSpPr txBox="1">
              <a:spLocks noChangeArrowheads="1"/>
            </p:cNvSpPr>
            <p:nvPr/>
          </p:nvSpPr>
          <p:spPr bwMode="auto">
            <a:xfrm>
              <a:off x="3024" y="2007"/>
              <a:ext cx="276" cy="231"/>
            </a:xfrm>
            <a:prstGeom prst="rect">
              <a:avLst/>
            </a:prstGeom>
            <a:solidFill>
              <a:srgbClr val="FFFFFF"/>
            </a:solidFill>
            <a:ln w="9525">
              <a:noFill/>
              <a:miter lim="800000"/>
              <a:headEnd/>
              <a:tailEnd/>
            </a:ln>
            <a:effectLst/>
          </p:spPr>
          <p:txBody>
            <a:bodyPr>
              <a:spAutoFit/>
            </a:bodyPr>
            <a:lstStyle/>
            <a:p>
              <a:pPr>
                <a:spcBef>
                  <a:spcPct val="50000"/>
                </a:spcBef>
              </a:pPr>
              <a:r>
                <a:rPr lang="en-US" b="1"/>
                <a:t>W</a:t>
              </a:r>
            </a:p>
          </p:txBody>
        </p:sp>
        <p:sp>
          <p:nvSpPr>
            <p:cNvPr id="282658" name="Line 34"/>
            <p:cNvSpPr>
              <a:spLocks noChangeShapeType="1"/>
            </p:cNvSpPr>
            <p:nvPr/>
          </p:nvSpPr>
          <p:spPr bwMode="auto">
            <a:xfrm flipH="1" flipV="1">
              <a:off x="2287" y="2871"/>
              <a:ext cx="230" cy="480"/>
            </a:xfrm>
            <a:prstGeom prst="line">
              <a:avLst/>
            </a:prstGeom>
            <a:noFill/>
            <a:ln w="9525">
              <a:solidFill>
                <a:schemeClr val="tx1"/>
              </a:solidFill>
              <a:round/>
              <a:headEnd/>
              <a:tailEnd type="triangle" w="med" len="med"/>
            </a:ln>
            <a:effectLst/>
          </p:spPr>
          <p:txBody>
            <a:bodyPr/>
            <a:lstStyle/>
            <a:p>
              <a:endParaRPr lang="en-US"/>
            </a:p>
          </p:txBody>
        </p:sp>
        <p:sp>
          <p:nvSpPr>
            <p:cNvPr id="282659" name="Text Box 35"/>
            <p:cNvSpPr txBox="1">
              <a:spLocks noChangeArrowheads="1"/>
            </p:cNvSpPr>
            <p:nvPr/>
          </p:nvSpPr>
          <p:spPr bwMode="auto">
            <a:xfrm>
              <a:off x="2471" y="3303"/>
              <a:ext cx="369" cy="212"/>
            </a:xfrm>
            <a:prstGeom prst="rect">
              <a:avLst/>
            </a:prstGeom>
            <a:noFill/>
            <a:ln w="9525">
              <a:noFill/>
              <a:miter lim="800000"/>
              <a:headEnd/>
              <a:tailEnd/>
            </a:ln>
            <a:effectLst/>
          </p:spPr>
          <p:txBody>
            <a:bodyPr>
              <a:spAutoFit/>
            </a:bodyPr>
            <a:lstStyle/>
            <a:p>
              <a:pPr>
                <a:spcBef>
                  <a:spcPct val="50000"/>
                </a:spcBef>
              </a:pPr>
              <a:r>
                <a:rPr lang="en-US" sz="1600" b="1"/>
                <a:t>X</a:t>
              </a:r>
            </a:p>
          </p:txBody>
        </p:sp>
        <p:sp>
          <p:nvSpPr>
            <p:cNvPr id="282663" name="Line 39"/>
            <p:cNvSpPr>
              <a:spLocks noChangeShapeType="1"/>
            </p:cNvSpPr>
            <p:nvPr/>
          </p:nvSpPr>
          <p:spPr bwMode="auto">
            <a:xfrm>
              <a:off x="393" y="1842"/>
              <a:ext cx="624" cy="0"/>
            </a:xfrm>
            <a:prstGeom prst="line">
              <a:avLst/>
            </a:prstGeom>
            <a:noFill/>
            <a:ln w="9525">
              <a:solidFill>
                <a:schemeClr val="tx1"/>
              </a:solidFill>
              <a:round/>
              <a:headEnd/>
              <a:tailEnd type="triangle" w="med" len="med"/>
            </a:ln>
            <a:effectLst/>
          </p:spPr>
          <p:txBody>
            <a:bodyPr/>
            <a:lstStyle/>
            <a:p>
              <a:endParaRPr 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2"/>
          <p:cNvSpPr>
            <a:spLocks noGrp="1"/>
          </p:cNvSpPr>
          <p:nvPr>
            <p:ph type="ftr" sz="quarter" idx="4294967295"/>
          </p:nvPr>
        </p:nvSpPr>
        <p:spPr/>
        <p:txBody>
          <a:bodyPr/>
          <a:lstStyle/>
          <a:p>
            <a:r>
              <a:rPr lang="en-US" dirty="0" smtClean="0">
                <a:solidFill>
                  <a:schemeClr val="accent2"/>
                </a:solidFill>
              </a:rPr>
              <a:t> </a:t>
            </a:r>
            <a:r>
              <a:rPr lang="en-US" dirty="0">
                <a:solidFill>
                  <a:schemeClr val="accent2"/>
                </a:solidFill>
              </a:rPr>
              <a:t>Dept. of </a:t>
            </a:r>
            <a:r>
              <a:rPr lang="en-US" dirty="0" err="1">
                <a:solidFill>
                  <a:schemeClr val="accent2"/>
                </a:solidFill>
              </a:rPr>
              <a:t>Mech</a:t>
            </a:r>
            <a:r>
              <a:rPr lang="en-US" dirty="0">
                <a:solidFill>
                  <a:schemeClr val="accent2"/>
                </a:solidFill>
              </a:rPr>
              <a:t> &amp; Mfg. </a:t>
            </a:r>
            <a:r>
              <a:rPr lang="en-US" dirty="0" err="1">
                <a:solidFill>
                  <a:schemeClr val="accent2"/>
                </a:solidFill>
              </a:rPr>
              <a:t>Engg</a:t>
            </a:r>
            <a:r>
              <a:rPr lang="en-US" dirty="0">
                <a:solidFill>
                  <a:schemeClr val="accent2"/>
                </a:solidFill>
              </a:rPr>
              <a:t>.</a:t>
            </a:r>
          </a:p>
        </p:txBody>
      </p:sp>
      <p:sp>
        <p:nvSpPr>
          <p:cNvPr id="15" name="Slide Number Placeholder 3"/>
          <p:cNvSpPr>
            <a:spLocks noGrp="1"/>
          </p:cNvSpPr>
          <p:nvPr>
            <p:ph type="sldNum" sz="quarter" idx="12"/>
          </p:nvPr>
        </p:nvSpPr>
        <p:spPr/>
        <p:txBody>
          <a:bodyPr/>
          <a:lstStyle/>
          <a:p>
            <a:fld id="{32BDF6C4-9977-484E-988E-9B1D8D4DB4E2}" type="slidenum">
              <a:rPr lang="en-US"/>
              <a:pPr/>
              <a:t>11</a:t>
            </a:fld>
            <a:endParaRPr lang="en-US"/>
          </a:p>
        </p:txBody>
      </p:sp>
      <p:sp>
        <p:nvSpPr>
          <p:cNvPr id="441346" name="Rectangle 2"/>
          <p:cNvSpPr>
            <a:spLocks noChangeArrowheads="1"/>
          </p:cNvSpPr>
          <p:nvPr/>
        </p:nvSpPr>
        <p:spPr bwMode="auto">
          <a:xfrm>
            <a:off x="2209800" y="457200"/>
            <a:ext cx="4495800" cy="457200"/>
          </a:xfrm>
          <a:prstGeom prst="rect">
            <a:avLst/>
          </a:prstGeom>
          <a:noFill/>
          <a:ln w="9525">
            <a:noFill/>
            <a:miter lim="800000"/>
            <a:headEnd/>
            <a:tailEnd/>
          </a:ln>
          <a:effectLst/>
        </p:spPr>
        <p:txBody>
          <a:bodyPr>
            <a:spAutoFit/>
          </a:bodyPr>
          <a:lstStyle/>
          <a:p>
            <a:pPr algn="ctr">
              <a:spcBef>
                <a:spcPct val="20000"/>
              </a:spcBef>
            </a:pPr>
            <a:r>
              <a:rPr lang="en-US" sz="2400" b="1">
                <a:solidFill>
                  <a:srgbClr val="FF3300"/>
                </a:solidFill>
                <a:effectLst>
                  <a:outerShdw blurRad="38100" dist="38100" dir="2700000" algn="tl">
                    <a:srgbClr val="C0C0C0"/>
                  </a:outerShdw>
                </a:effectLst>
              </a:rPr>
              <a:t>Water circuit in the boiler</a:t>
            </a:r>
          </a:p>
        </p:txBody>
      </p:sp>
      <p:grpSp>
        <p:nvGrpSpPr>
          <p:cNvPr id="441356" name="Group 12"/>
          <p:cNvGrpSpPr>
            <a:grpSpLocks/>
          </p:cNvGrpSpPr>
          <p:nvPr/>
        </p:nvGrpSpPr>
        <p:grpSpPr bwMode="auto">
          <a:xfrm>
            <a:off x="923925" y="1295400"/>
            <a:ext cx="6924675" cy="4724400"/>
            <a:chOff x="582" y="816"/>
            <a:chExt cx="4362" cy="2976"/>
          </a:xfrm>
        </p:grpSpPr>
        <p:grpSp>
          <p:nvGrpSpPr>
            <p:cNvPr id="441347" name="Group 3"/>
            <p:cNvGrpSpPr>
              <a:grpSpLocks/>
            </p:cNvGrpSpPr>
            <p:nvPr/>
          </p:nvGrpSpPr>
          <p:grpSpPr bwMode="auto">
            <a:xfrm>
              <a:off x="864" y="816"/>
              <a:ext cx="4080" cy="2976"/>
              <a:chOff x="864" y="816"/>
              <a:chExt cx="4080" cy="2976"/>
            </a:xfrm>
          </p:grpSpPr>
          <p:pic>
            <p:nvPicPr>
              <p:cNvPr id="441348" name="Picture 4"/>
              <p:cNvPicPr>
                <a:picLocks noChangeAspect="1" noChangeArrowheads="1"/>
              </p:cNvPicPr>
              <p:nvPr/>
            </p:nvPicPr>
            <p:blipFill>
              <a:blip r:embed="rId3">
                <a:lum contrast="12000"/>
              </a:blip>
              <a:srcRect l="19420" t="20200" r="19418" b="20419"/>
              <a:stretch>
                <a:fillRect/>
              </a:stretch>
            </p:blipFill>
            <p:spPr bwMode="auto">
              <a:xfrm>
                <a:off x="864" y="816"/>
                <a:ext cx="4080" cy="2976"/>
              </a:xfrm>
              <a:prstGeom prst="rect">
                <a:avLst/>
              </a:prstGeom>
              <a:noFill/>
              <a:ln w="9525">
                <a:noFill/>
                <a:miter lim="800000"/>
                <a:headEnd/>
                <a:tailEnd/>
              </a:ln>
            </p:spPr>
          </p:pic>
          <p:grpSp>
            <p:nvGrpSpPr>
              <p:cNvPr id="441349" name="Group 5"/>
              <p:cNvGrpSpPr>
                <a:grpSpLocks/>
              </p:cNvGrpSpPr>
              <p:nvPr/>
            </p:nvGrpSpPr>
            <p:grpSpPr bwMode="auto">
              <a:xfrm>
                <a:off x="969" y="1641"/>
                <a:ext cx="333" cy="96"/>
                <a:chOff x="960" y="1638"/>
                <a:chExt cx="333" cy="96"/>
              </a:xfrm>
            </p:grpSpPr>
            <p:sp>
              <p:nvSpPr>
                <p:cNvPr id="441350" name="Line 6"/>
                <p:cNvSpPr>
                  <a:spLocks noChangeShapeType="1"/>
                </p:cNvSpPr>
                <p:nvPr/>
              </p:nvSpPr>
              <p:spPr bwMode="auto">
                <a:xfrm flipH="1">
                  <a:off x="1149" y="1665"/>
                  <a:ext cx="96" cy="0"/>
                </a:xfrm>
                <a:prstGeom prst="line">
                  <a:avLst/>
                </a:prstGeom>
                <a:noFill/>
                <a:ln w="15875">
                  <a:solidFill>
                    <a:schemeClr val="tx1"/>
                  </a:solidFill>
                  <a:round/>
                  <a:headEnd/>
                  <a:tailEnd/>
                </a:ln>
                <a:effectLst/>
              </p:spPr>
              <p:txBody>
                <a:bodyPr/>
                <a:lstStyle/>
                <a:p>
                  <a:endParaRPr lang="en-US"/>
                </a:p>
              </p:txBody>
            </p:sp>
            <p:sp>
              <p:nvSpPr>
                <p:cNvPr id="441351" name="Line 7"/>
                <p:cNvSpPr>
                  <a:spLocks noChangeShapeType="1"/>
                </p:cNvSpPr>
                <p:nvPr/>
              </p:nvSpPr>
              <p:spPr bwMode="auto">
                <a:xfrm flipH="1">
                  <a:off x="1146" y="1695"/>
                  <a:ext cx="147" cy="0"/>
                </a:xfrm>
                <a:prstGeom prst="line">
                  <a:avLst/>
                </a:prstGeom>
                <a:noFill/>
                <a:ln w="15875">
                  <a:solidFill>
                    <a:schemeClr val="tx1"/>
                  </a:solidFill>
                  <a:round/>
                  <a:headEnd/>
                  <a:tailEnd/>
                </a:ln>
                <a:effectLst/>
              </p:spPr>
              <p:txBody>
                <a:bodyPr/>
                <a:lstStyle/>
                <a:p>
                  <a:endParaRPr lang="en-US"/>
                </a:p>
              </p:txBody>
            </p:sp>
            <p:sp>
              <p:nvSpPr>
                <p:cNvPr id="441352" name="Rectangle 8"/>
                <p:cNvSpPr>
                  <a:spLocks noChangeArrowheads="1"/>
                </p:cNvSpPr>
                <p:nvPr/>
              </p:nvSpPr>
              <p:spPr bwMode="auto">
                <a:xfrm>
                  <a:off x="1056" y="1638"/>
                  <a:ext cx="96" cy="96"/>
                </a:xfrm>
                <a:prstGeom prst="rect">
                  <a:avLst/>
                </a:prstGeom>
                <a:solidFill>
                  <a:schemeClr val="bg1"/>
                </a:solidFill>
                <a:ln w="15875">
                  <a:solidFill>
                    <a:schemeClr val="tx1"/>
                  </a:solidFill>
                  <a:miter lim="800000"/>
                  <a:headEnd/>
                  <a:tailEnd/>
                </a:ln>
                <a:effectLst/>
              </p:spPr>
              <p:txBody>
                <a:bodyPr wrap="none" anchor="ctr"/>
                <a:lstStyle/>
                <a:p>
                  <a:endParaRPr lang="en-US"/>
                </a:p>
              </p:txBody>
            </p:sp>
            <p:sp>
              <p:nvSpPr>
                <p:cNvPr id="441353" name="Line 9"/>
                <p:cNvSpPr>
                  <a:spLocks noChangeShapeType="1"/>
                </p:cNvSpPr>
                <p:nvPr/>
              </p:nvSpPr>
              <p:spPr bwMode="auto">
                <a:xfrm>
                  <a:off x="960" y="1680"/>
                  <a:ext cx="96" cy="0"/>
                </a:xfrm>
                <a:prstGeom prst="line">
                  <a:avLst/>
                </a:prstGeom>
                <a:noFill/>
                <a:ln w="15875">
                  <a:solidFill>
                    <a:schemeClr val="tx1"/>
                  </a:solidFill>
                  <a:round/>
                  <a:headEnd/>
                  <a:tailEnd/>
                </a:ln>
                <a:effectLst/>
              </p:spPr>
              <p:txBody>
                <a:bodyPr/>
                <a:lstStyle/>
                <a:p>
                  <a:endParaRPr lang="en-US"/>
                </a:p>
              </p:txBody>
            </p:sp>
            <p:sp>
              <p:nvSpPr>
                <p:cNvPr id="441354" name="Line 10"/>
                <p:cNvSpPr>
                  <a:spLocks noChangeShapeType="1"/>
                </p:cNvSpPr>
                <p:nvPr/>
              </p:nvSpPr>
              <p:spPr bwMode="auto">
                <a:xfrm>
                  <a:off x="960" y="1713"/>
                  <a:ext cx="96" cy="0"/>
                </a:xfrm>
                <a:prstGeom prst="line">
                  <a:avLst/>
                </a:prstGeom>
                <a:noFill/>
                <a:ln w="15875">
                  <a:solidFill>
                    <a:schemeClr val="tx1"/>
                  </a:solidFill>
                  <a:round/>
                  <a:headEnd/>
                  <a:tailEnd/>
                </a:ln>
                <a:effectLst/>
              </p:spPr>
              <p:txBody>
                <a:bodyPr/>
                <a:lstStyle/>
                <a:p>
                  <a:endParaRPr lang="en-US"/>
                </a:p>
              </p:txBody>
            </p:sp>
          </p:grpSp>
        </p:grpSp>
        <p:sp>
          <p:nvSpPr>
            <p:cNvPr id="441355" name="Line 11"/>
            <p:cNvSpPr>
              <a:spLocks noChangeShapeType="1"/>
            </p:cNvSpPr>
            <p:nvPr/>
          </p:nvSpPr>
          <p:spPr bwMode="auto">
            <a:xfrm>
              <a:off x="582" y="1707"/>
              <a:ext cx="240" cy="0"/>
            </a:xfrm>
            <a:prstGeom prst="line">
              <a:avLst/>
            </a:prstGeom>
            <a:noFill/>
            <a:ln w="31750">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2389846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4294967295"/>
          </p:nvPr>
        </p:nvSpPr>
        <p:spPr/>
        <p:txBody>
          <a:bodyPr/>
          <a:lstStyle/>
          <a:p>
            <a:r>
              <a:rPr lang="en-US" dirty="0" smtClean="0">
                <a:solidFill>
                  <a:schemeClr val="accent2"/>
                </a:solidFill>
              </a:rPr>
              <a:t> </a:t>
            </a:r>
            <a:r>
              <a:rPr lang="en-US" dirty="0">
                <a:solidFill>
                  <a:schemeClr val="accent2"/>
                </a:solidFill>
              </a:rPr>
              <a:t>Dept. of </a:t>
            </a:r>
            <a:r>
              <a:rPr lang="en-US" dirty="0" err="1">
                <a:solidFill>
                  <a:schemeClr val="accent2"/>
                </a:solidFill>
              </a:rPr>
              <a:t>Mech</a:t>
            </a:r>
            <a:r>
              <a:rPr lang="en-US" dirty="0">
                <a:solidFill>
                  <a:schemeClr val="accent2"/>
                </a:solidFill>
              </a:rPr>
              <a:t> &amp; Mfg. </a:t>
            </a:r>
            <a:r>
              <a:rPr lang="en-US" dirty="0" err="1">
                <a:solidFill>
                  <a:schemeClr val="accent2"/>
                </a:solidFill>
              </a:rPr>
              <a:t>Engg</a:t>
            </a:r>
            <a:r>
              <a:rPr lang="en-US" dirty="0">
                <a:solidFill>
                  <a:schemeClr val="accent2"/>
                </a:solidFill>
              </a:rPr>
              <a:t>.</a:t>
            </a:r>
          </a:p>
        </p:txBody>
      </p:sp>
      <p:sp>
        <p:nvSpPr>
          <p:cNvPr id="6" name="Slide Number Placeholder 3"/>
          <p:cNvSpPr>
            <a:spLocks noGrp="1"/>
          </p:cNvSpPr>
          <p:nvPr>
            <p:ph type="sldNum" sz="quarter" idx="12"/>
          </p:nvPr>
        </p:nvSpPr>
        <p:spPr/>
        <p:txBody>
          <a:bodyPr/>
          <a:lstStyle/>
          <a:p>
            <a:fld id="{0F26F8CF-E60E-4D30-8332-C7005C435E0C}" type="slidenum">
              <a:rPr lang="en-US"/>
              <a:pPr/>
              <a:t>12</a:t>
            </a:fld>
            <a:endParaRPr lang="en-US"/>
          </a:p>
        </p:txBody>
      </p:sp>
      <p:pic>
        <p:nvPicPr>
          <p:cNvPr id="395266" name="Picture 2"/>
          <p:cNvPicPr>
            <a:picLocks noChangeAspect="1" noChangeArrowheads="1"/>
          </p:cNvPicPr>
          <p:nvPr/>
        </p:nvPicPr>
        <p:blipFill>
          <a:blip r:embed="rId3">
            <a:lum contrast="12000"/>
          </a:blip>
          <a:srcRect l="19612" t="20076" r="19368" b="20226"/>
          <a:stretch>
            <a:fillRect/>
          </a:stretch>
        </p:blipFill>
        <p:spPr bwMode="auto">
          <a:xfrm>
            <a:off x="1143000" y="1111250"/>
            <a:ext cx="6781800" cy="4984750"/>
          </a:xfrm>
          <a:prstGeom prst="rect">
            <a:avLst/>
          </a:prstGeom>
          <a:noFill/>
          <a:ln w="9525">
            <a:noFill/>
            <a:miter lim="800000"/>
            <a:headEnd/>
            <a:tailEnd/>
          </a:ln>
        </p:spPr>
      </p:pic>
      <p:sp>
        <p:nvSpPr>
          <p:cNvPr id="395267" name="Rectangle 3"/>
          <p:cNvSpPr>
            <a:spLocks noChangeArrowheads="1"/>
          </p:cNvSpPr>
          <p:nvPr/>
        </p:nvSpPr>
        <p:spPr bwMode="auto">
          <a:xfrm>
            <a:off x="2209800" y="381000"/>
            <a:ext cx="4495800" cy="457200"/>
          </a:xfrm>
          <a:prstGeom prst="rect">
            <a:avLst/>
          </a:prstGeom>
          <a:noFill/>
          <a:ln w="9525">
            <a:noFill/>
            <a:miter lim="800000"/>
            <a:headEnd/>
            <a:tailEnd/>
          </a:ln>
          <a:effectLst/>
        </p:spPr>
        <p:txBody>
          <a:bodyPr>
            <a:spAutoFit/>
          </a:bodyPr>
          <a:lstStyle/>
          <a:p>
            <a:pPr algn="ctr">
              <a:spcBef>
                <a:spcPct val="20000"/>
              </a:spcBef>
            </a:pPr>
            <a:r>
              <a:rPr lang="en-US" sz="2400" b="1">
                <a:solidFill>
                  <a:srgbClr val="FF3300"/>
                </a:solidFill>
                <a:effectLst>
                  <a:outerShdw blurRad="38100" dist="38100" dir="2700000" algn="tl">
                    <a:srgbClr val="C0C0C0"/>
                  </a:outerShdw>
                </a:effectLst>
              </a:rPr>
              <a:t>Path of flue gases</a:t>
            </a:r>
          </a:p>
        </p:txBody>
      </p:sp>
    </p:spTree>
    <p:extLst>
      <p:ext uri="{BB962C8B-B14F-4D97-AF65-F5344CB8AC3E}">
        <p14:creationId xmlns:p14="http://schemas.microsoft.com/office/powerpoint/2010/main" val="223842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4294967295"/>
          </p:nvPr>
        </p:nvSpPr>
        <p:spPr/>
        <p:txBody>
          <a:bodyPr/>
          <a:lstStyle/>
          <a:p>
            <a:r>
              <a:rPr lang="en-US" dirty="0" smtClean="0">
                <a:solidFill>
                  <a:schemeClr val="accent2"/>
                </a:solidFill>
              </a:rPr>
              <a:t> </a:t>
            </a:r>
            <a:r>
              <a:rPr lang="en-US" dirty="0">
                <a:solidFill>
                  <a:schemeClr val="accent2"/>
                </a:solidFill>
              </a:rPr>
              <a:t>Dept. of </a:t>
            </a:r>
            <a:r>
              <a:rPr lang="en-US" dirty="0" err="1">
                <a:solidFill>
                  <a:schemeClr val="accent2"/>
                </a:solidFill>
              </a:rPr>
              <a:t>Mech</a:t>
            </a:r>
            <a:r>
              <a:rPr lang="en-US" dirty="0">
                <a:solidFill>
                  <a:schemeClr val="accent2"/>
                </a:solidFill>
              </a:rPr>
              <a:t> &amp; Mfg. </a:t>
            </a:r>
            <a:r>
              <a:rPr lang="en-US" dirty="0" err="1">
                <a:solidFill>
                  <a:schemeClr val="accent2"/>
                </a:solidFill>
              </a:rPr>
              <a:t>Engg</a:t>
            </a:r>
            <a:r>
              <a:rPr lang="en-US" dirty="0">
                <a:solidFill>
                  <a:schemeClr val="accent2"/>
                </a:solidFill>
              </a:rPr>
              <a:t>.</a:t>
            </a:r>
          </a:p>
        </p:txBody>
      </p:sp>
      <p:sp>
        <p:nvSpPr>
          <p:cNvPr id="7" name="Slide Number Placeholder 3"/>
          <p:cNvSpPr>
            <a:spLocks noGrp="1"/>
          </p:cNvSpPr>
          <p:nvPr>
            <p:ph type="sldNum" sz="quarter" idx="12"/>
          </p:nvPr>
        </p:nvSpPr>
        <p:spPr/>
        <p:txBody>
          <a:bodyPr/>
          <a:lstStyle/>
          <a:p>
            <a:fld id="{48099DB0-D89B-4EB6-8762-5E1448D29053}" type="slidenum">
              <a:rPr lang="en-US"/>
              <a:pPr/>
              <a:t>13</a:t>
            </a:fld>
            <a:endParaRPr lang="en-US"/>
          </a:p>
        </p:txBody>
      </p:sp>
      <p:pic>
        <p:nvPicPr>
          <p:cNvPr id="399362" name="Picture 2"/>
          <p:cNvPicPr>
            <a:picLocks noChangeAspect="1" noChangeArrowheads="1"/>
          </p:cNvPicPr>
          <p:nvPr/>
        </p:nvPicPr>
        <p:blipFill>
          <a:blip r:embed="rId3">
            <a:lum contrast="12000"/>
          </a:blip>
          <a:srcRect l="19466" t="19327" r="19466" b="20419"/>
          <a:stretch>
            <a:fillRect/>
          </a:stretch>
        </p:blipFill>
        <p:spPr bwMode="auto">
          <a:xfrm>
            <a:off x="1219200" y="1219200"/>
            <a:ext cx="6705600" cy="4970463"/>
          </a:xfrm>
          <a:prstGeom prst="rect">
            <a:avLst/>
          </a:prstGeom>
          <a:noFill/>
          <a:ln w="9525">
            <a:noFill/>
            <a:miter lim="800000"/>
            <a:headEnd/>
            <a:tailEnd/>
          </a:ln>
        </p:spPr>
      </p:pic>
      <p:sp>
        <p:nvSpPr>
          <p:cNvPr id="399363" name="Rectangle 3"/>
          <p:cNvSpPr>
            <a:spLocks noChangeArrowheads="1"/>
          </p:cNvSpPr>
          <p:nvPr/>
        </p:nvSpPr>
        <p:spPr bwMode="auto">
          <a:xfrm>
            <a:off x="1905000" y="381000"/>
            <a:ext cx="5334000" cy="457200"/>
          </a:xfrm>
          <a:prstGeom prst="rect">
            <a:avLst/>
          </a:prstGeom>
          <a:noFill/>
          <a:ln w="9525">
            <a:noFill/>
            <a:miter lim="800000"/>
            <a:headEnd/>
            <a:tailEnd/>
          </a:ln>
          <a:effectLst/>
        </p:spPr>
        <p:txBody>
          <a:bodyPr>
            <a:spAutoFit/>
          </a:bodyPr>
          <a:lstStyle/>
          <a:p>
            <a:pPr algn="ctr">
              <a:spcBef>
                <a:spcPct val="20000"/>
              </a:spcBef>
            </a:pPr>
            <a:r>
              <a:rPr lang="en-US" sz="2400" b="1">
                <a:solidFill>
                  <a:srgbClr val="FF3300"/>
                </a:solidFill>
                <a:effectLst>
                  <a:outerShdw blurRad="38100" dist="38100" dir="2700000" algn="tl">
                    <a:srgbClr val="C0C0C0"/>
                  </a:outerShdw>
                </a:effectLst>
              </a:rPr>
              <a:t>Superheating of the steam</a:t>
            </a:r>
          </a:p>
        </p:txBody>
      </p:sp>
      <p:sp>
        <p:nvSpPr>
          <p:cNvPr id="399364" name="Rectangle 4"/>
          <p:cNvSpPr>
            <a:spLocks noChangeArrowheads="1"/>
          </p:cNvSpPr>
          <p:nvPr/>
        </p:nvSpPr>
        <p:spPr bwMode="auto">
          <a:xfrm>
            <a:off x="4876800" y="2209800"/>
            <a:ext cx="381000" cy="76200"/>
          </a:xfrm>
          <a:prstGeom prst="rect">
            <a:avLst/>
          </a:prstGeom>
          <a:solidFill>
            <a:srgbClr val="FFFFFF"/>
          </a:solidFill>
          <a:ln w="19050">
            <a:solidFill>
              <a:schemeClr val="tx1"/>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37452253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5" name="Rectangle 3"/>
          <p:cNvSpPr>
            <a:spLocks noGrp="1" noChangeArrowheads="1"/>
          </p:cNvSpPr>
          <p:nvPr>
            <p:ph type="body" sz="half" idx="1"/>
          </p:nvPr>
        </p:nvSpPr>
        <p:spPr>
          <a:xfrm>
            <a:off x="609600" y="1524000"/>
            <a:ext cx="8382000" cy="4800600"/>
          </a:xfrm>
        </p:spPr>
        <p:txBody>
          <a:bodyPr/>
          <a:lstStyle/>
          <a:p>
            <a:pPr marL="609600" indent="-609600">
              <a:lnSpc>
                <a:spcPct val="125000"/>
              </a:lnSpc>
              <a:buFontTx/>
              <a:buAutoNum type="arabicPeriod"/>
            </a:pPr>
            <a:r>
              <a:rPr lang="en-US" sz="2400" i="1" dirty="0" smtClean="0"/>
              <a:t>Rapid steam generation</a:t>
            </a:r>
            <a:endParaRPr lang="en-US" sz="2400" dirty="0"/>
          </a:p>
          <a:p>
            <a:pPr marL="609600" indent="-609600">
              <a:lnSpc>
                <a:spcPct val="125000"/>
              </a:lnSpc>
              <a:buFontTx/>
              <a:buAutoNum type="arabicPeriod"/>
            </a:pPr>
            <a:r>
              <a:rPr lang="en-US" sz="2400" i="1" dirty="0" smtClean="0"/>
              <a:t>Generation of steam </a:t>
            </a:r>
            <a:r>
              <a:rPr lang="en-US" sz="2400" i="1" dirty="0"/>
              <a:t>at higher pressures </a:t>
            </a:r>
            <a:endParaRPr lang="en-US" sz="2400" i="1" dirty="0" smtClean="0"/>
          </a:p>
          <a:p>
            <a:pPr marL="609600" indent="-609600">
              <a:lnSpc>
                <a:spcPct val="125000"/>
              </a:lnSpc>
              <a:buFontTx/>
              <a:buAutoNum type="arabicPeriod"/>
            </a:pPr>
            <a:r>
              <a:rPr lang="en-US" sz="2400" i="1" dirty="0"/>
              <a:t>Higher steam generation capacity</a:t>
            </a:r>
          </a:p>
          <a:p>
            <a:pPr marL="609600" indent="-609600">
              <a:lnSpc>
                <a:spcPct val="125000"/>
              </a:lnSpc>
              <a:buFontTx/>
              <a:buAutoNum type="arabicPeriod"/>
            </a:pPr>
            <a:r>
              <a:rPr lang="en-US" sz="2400" i="1" dirty="0" smtClean="0"/>
              <a:t>Sediment </a:t>
            </a:r>
            <a:r>
              <a:rPr lang="en-US" sz="2400" i="1" dirty="0"/>
              <a:t>deposition is less</a:t>
            </a:r>
            <a:r>
              <a:rPr lang="en-US" sz="2400" dirty="0"/>
              <a:t> </a:t>
            </a:r>
          </a:p>
          <a:p>
            <a:pPr marL="609600" indent="-609600">
              <a:lnSpc>
                <a:spcPct val="125000"/>
              </a:lnSpc>
              <a:buFontTx/>
              <a:buAutoNum type="arabicPeriod"/>
            </a:pPr>
            <a:r>
              <a:rPr lang="en-US" sz="2400" i="1" dirty="0"/>
              <a:t>Suitable for any type of fuel </a:t>
            </a:r>
            <a:endParaRPr lang="en-US" sz="2400" i="1" dirty="0" smtClean="0"/>
          </a:p>
          <a:p>
            <a:pPr marL="609600" indent="-609600">
              <a:lnSpc>
                <a:spcPct val="125000"/>
              </a:lnSpc>
              <a:buFontTx/>
              <a:buAutoNum type="arabicPeriod"/>
            </a:pPr>
            <a:r>
              <a:rPr lang="en-US" sz="2400" i="1" dirty="0" smtClean="0"/>
              <a:t>Occupies </a:t>
            </a:r>
            <a:r>
              <a:rPr lang="en-US" sz="2400" i="1" dirty="0"/>
              <a:t>less </a:t>
            </a:r>
            <a:r>
              <a:rPr lang="en-US" sz="2400" i="1" dirty="0" smtClean="0"/>
              <a:t>space per unit power generation</a:t>
            </a:r>
            <a:endParaRPr lang="en-US" sz="2400" i="1" dirty="0"/>
          </a:p>
          <a:p>
            <a:pPr marL="609600" indent="-609600">
              <a:lnSpc>
                <a:spcPct val="125000"/>
              </a:lnSpc>
              <a:buFontTx/>
              <a:buAutoNum type="arabicPeriod"/>
            </a:pPr>
            <a:r>
              <a:rPr lang="en-US" sz="2400" i="1" dirty="0"/>
              <a:t>Easy maintenance.</a:t>
            </a:r>
            <a:endParaRPr lang="en-US" sz="2400" dirty="0"/>
          </a:p>
        </p:txBody>
      </p:sp>
      <p:sp>
        <p:nvSpPr>
          <p:cNvPr id="7" name="Slide Number Placeholder 6"/>
          <p:cNvSpPr>
            <a:spLocks noGrp="1"/>
          </p:cNvSpPr>
          <p:nvPr>
            <p:ph type="sldNum" sz="quarter" idx="12"/>
          </p:nvPr>
        </p:nvSpPr>
        <p:spPr>
          <a:xfrm>
            <a:off x="8686800" y="6381750"/>
            <a:ext cx="2133600" cy="476250"/>
          </a:xfrm>
        </p:spPr>
        <p:txBody>
          <a:bodyPr/>
          <a:lstStyle/>
          <a:p>
            <a:fld id="{FADE1680-EC28-4DD8-B6F6-1FDC1908CA4E}" type="slidenum">
              <a:rPr lang="en-US" sz="1800"/>
              <a:pPr/>
              <a:t>14</a:t>
            </a:fld>
            <a:endParaRPr lang="en-US" dirty="0"/>
          </a:p>
        </p:txBody>
      </p:sp>
      <p:sp>
        <p:nvSpPr>
          <p:cNvPr id="3" name="Rectangle 2"/>
          <p:cNvSpPr/>
          <p:nvPr/>
        </p:nvSpPr>
        <p:spPr>
          <a:xfrm>
            <a:off x="1066800" y="76200"/>
            <a:ext cx="7010400" cy="954107"/>
          </a:xfrm>
          <a:prstGeom prst="rect">
            <a:avLst/>
          </a:prstGeom>
        </p:spPr>
        <p:txBody>
          <a:bodyPr wrap="square">
            <a:spAutoFit/>
          </a:bodyPr>
          <a:lstStyle/>
          <a:p>
            <a:pPr algn="ctr"/>
            <a:r>
              <a:rPr lang="en-US" sz="2800" b="1" dirty="0">
                <a:solidFill>
                  <a:schemeClr val="accent2"/>
                </a:solidFill>
                <a:effectLst>
                  <a:outerShdw blurRad="38100" dist="38100" dir="2700000" algn="tl">
                    <a:srgbClr val="C0C0C0"/>
                  </a:outerShdw>
                </a:effectLst>
                <a:latin typeface="Arial" pitchFamily="34" charset="0"/>
                <a:cs typeface="Arial" pitchFamily="34" charset="0"/>
              </a:rPr>
              <a:t>Advantages of Water Tube Boilers over </a:t>
            </a:r>
            <a:br>
              <a:rPr lang="en-US" sz="2800" b="1" dirty="0">
                <a:solidFill>
                  <a:schemeClr val="accent2"/>
                </a:solidFill>
                <a:effectLst>
                  <a:outerShdw blurRad="38100" dist="38100" dir="2700000" algn="tl">
                    <a:srgbClr val="C0C0C0"/>
                  </a:outerShdw>
                </a:effectLst>
                <a:latin typeface="Arial" pitchFamily="34" charset="0"/>
                <a:cs typeface="Arial" pitchFamily="34" charset="0"/>
              </a:rPr>
            </a:br>
            <a:r>
              <a:rPr lang="en-US" sz="2800" b="1" dirty="0">
                <a:solidFill>
                  <a:schemeClr val="accent2"/>
                </a:solidFill>
                <a:effectLst>
                  <a:outerShdw blurRad="38100" dist="38100" dir="2700000" algn="tl">
                    <a:srgbClr val="C0C0C0"/>
                  </a:outerShdw>
                </a:effectLst>
                <a:latin typeface="Arial" pitchFamily="34" charset="0"/>
                <a:cs typeface="Arial" pitchFamily="34" charset="0"/>
              </a:rPr>
              <a:t>Fire Tube Boilers</a:t>
            </a:r>
          </a:p>
        </p:txBody>
      </p:sp>
    </p:spTree>
    <p:extLst>
      <p:ext uri="{BB962C8B-B14F-4D97-AF65-F5344CB8AC3E}">
        <p14:creationId xmlns:p14="http://schemas.microsoft.com/office/powerpoint/2010/main" val="1087614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noChangeArrowheads="1"/>
          </p:cNvSpPr>
          <p:nvPr>
            <p:ph type="body" sz="half" idx="1"/>
          </p:nvPr>
        </p:nvSpPr>
        <p:spPr>
          <a:xfrm>
            <a:off x="609600" y="1295400"/>
            <a:ext cx="8458200" cy="4525962"/>
          </a:xfrm>
        </p:spPr>
        <p:txBody>
          <a:bodyPr/>
          <a:lstStyle/>
          <a:p>
            <a:pPr>
              <a:lnSpc>
                <a:spcPct val="125000"/>
              </a:lnSpc>
            </a:pPr>
            <a:r>
              <a:rPr lang="en-US" sz="2400" dirty="0" smtClean="0"/>
              <a:t>Not </a:t>
            </a:r>
            <a:r>
              <a:rPr lang="en-US" sz="2400" dirty="0"/>
              <a:t>suitable for mobile </a:t>
            </a:r>
            <a:r>
              <a:rPr lang="en-US" sz="2400" dirty="0" smtClean="0"/>
              <a:t>application</a:t>
            </a:r>
          </a:p>
          <a:p>
            <a:pPr>
              <a:lnSpc>
                <a:spcPct val="125000"/>
              </a:lnSpc>
            </a:pPr>
            <a:r>
              <a:rPr lang="en-US" sz="2400" dirty="0" smtClean="0"/>
              <a:t>Treatment (Filtering/Softening) of water is necessary</a:t>
            </a:r>
            <a:endParaRPr lang="en-US" sz="2400" dirty="0"/>
          </a:p>
          <a:p>
            <a:pPr>
              <a:lnSpc>
                <a:spcPct val="125000"/>
              </a:lnSpc>
            </a:pPr>
            <a:r>
              <a:rPr lang="en-US" sz="2400" dirty="0"/>
              <a:t>High initial </a:t>
            </a:r>
            <a:r>
              <a:rPr lang="en-US" sz="2400" dirty="0" smtClean="0"/>
              <a:t>cost</a:t>
            </a:r>
            <a:endParaRPr lang="en-US" sz="2400" dirty="0"/>
          </a:p>
        </p:txBody>
      </p:sp>
      <p:sp>
        <p:nvSpPr>
          <p:cNvPr id="12" name="Slide Number Placeholder 6"/>
          <p:cNvSpPr>
            <a:spLocks noGrp="1"/>
          </p:cNvSpPr>
          <p:nvPr>
            <p:ph type="sldNum" sz="quarter" idx="12"/>
          </p:nvPr>
        </p:nvSpPr>
        <p:spPr>
          <a:xfrm>
            <a:off x="8610600" y="6362700"/>
            <a:ext cx="2133600" cy="476250"/>
          </a:xfrm>
        </p:spPr>
        <p:txBody>
          <a:bodyPr/>
          <a:lstStyle/>
          <a:p>
            <a:fld id="{34C10F2D-7EFC-4FB8-AC96-FD96809393AB}" type="slidenum">
              <a:rPr lang="en-US" sz="1800"/>
              <a:pPr/>
              <a:t>15</a:t>
            </a:fld>
            <a:endParaRPr lang="en-US" sz="1800" dirty="0"/>
          </a:p>
        </p:txBody>
      </p:sp>
      <p:sp>
        <p:nvSpPr>
          <p:cNvPr id="2" name="Rectangle 1"/>
          <p:cNvSpPr/>
          <p:nvPr/>
        </p:nvSpPr>
        <p:spPr>
          <a:xfrm>
            <a:off x="1066800" y="76200"/>
            <a:ext cx="7772400" cy="954107"/>
          </a:xfrm>
          <a:prstGeom prst="rect">
            <a:avLst/>
          </a:prstGeom>
        </p:spPr>
        <p:txBody>
          <a:bodyPr wrap="square">
            <a:spAutoFit/>
          </a:bodyPr>
          <a:lstStyle/>
          <a:p>
            <a:pPr algn="ctr"/>
            <a:r>
              <a:rPr lang="en-US" sz="2800" b="1" dirty="0">
                <a:solidFill>
                  <a:schemeClr val="accent2"/>
                </a:solidFill>
                <a:effectLst>
                  <a:outerShdw blurRad="38100" dist="38100" dir="2700000" algn="tl">
                    <a:srgbClr val="C0C0C0"/>
                  </a:outerShdw>
                </a:effectLst>
                <a:latin typeface="Arial" pitchFamily="34" charset="0"/>
                <a:cs typeface="Arial" pitchFamily="34" charset="0"/>
              </a:rPr>
              <a:t>Disadvantages of Water Tube Boilers </a:t>
            </a:r>
            <a:endParaRPr lang="en-US" sz="2800" b="1" dirty="0" smtClean="0">
              <a:solidFill>
                <a:schemeClr val="accent2"/>
              </a:solidFill>
              <a:effectLst>
                <a:outerShdw blurRad="38100" dist="38100" dir="2700000" algn="tl">
                  <a:srgbClr val="C0C0C0"/>
                </a:outerShdw>
              </a:effectLst>
              <a:latin typeface="Arial" pitchFamily="34" charset="0"/>
              <a:cs typeface="Arial" pitchFamily="34" charset="0"/>
            </a:endParaRPr>
          </a:p>
          <a:p>
            <a:pPr algn="ctr"/>
            <a:r>
              <a:rPr lang="en-US" sz="2800" b="1" dirty="0" smtClean="0">
                <a:solidFill>
                  <a:schemeClr val="accent2"/>
                </a:solidFill>
                <a:effectLst>
                  <a:outerShdw blurRad="38100" dist="38100" dir="2700000" algn="tl">
                    <a:srgbClr val="C0C0C0"/>
                  </a:outerShdw>
                </a:effectLst>
                <a:latin typeface="Arial" pitchFamily="34" charset="0"/>
                <a:cs typeface="Arial" pitchFamily="34" charset="0"/>
              </a:rPr>
              <a:t>over Fire </a:t>
            </a:r>
            <a:r>
              <a:rPr lang="en-US" sz="2800" b="1" dirty="0">
                <a:solidFill>
                  <a:schemeClr val="accent2"/>
                </a:solidFill>
                <a:effectLst>
                  <a:outerShdw blurRad="38100" dist="38100" dir="2700000" algn="tl">
                    <a:srgbClr val="C0C0C0"/>
                  </a:outerShdw>
                </a:effectLst>
                <a:latin typeface="Arial" pitchFamily="34" charset="0"/>
                <a:cs typeface="Arial" pitchFamily="34" charset="0"/>
              </a:rPr>
              <a:t>Tube Boilers </a:t>
            </a:r>
          </a:p>
        </p:txBody>
      </p:sp>
    </p:spTree>
    <p:extLst>
      <p:ext uri="{BB962C8B-B14F-4D97-AF65-F5344CB8AC3E}">
        <p14:creationId xmlns:p14="http://schemas.microsoft.com/office/powerpoint/2010/main" val="3753449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sz="quarter" idx="12"/>
          </p:nvPr>
        </p:nvSpPr>
        <p:spPr/>
        <p:txBody>
          <a:bodyPr/>
          <a:lstStyle/>
          <a:p>
            <a:fld id="{69243976-23AD-4DB6-8AE5-68EC321DACAE}" type="slidenum">
              <a:rPr lang="en-US"/>
              <a:pPr/>
              <a:t>16</a:t>
            </a:fld>
            <a:endParaRPr lang="en-US"/>
          </a:p>
        </p:txBody>
      </p:sp>
      <p:sp>
        <p:nvSpPr>
          <p:cNvPr id="411650" name="Rectangle 2"/>
          <p:cNvSpPr>
            <a:spLocks noGrp="1" noChangeArrowheads="1"/>
          </p:cNvSpPr>
          <p:nvPr>
            <p:ph type="title"/>
          </p:nvPr>
        </p:nvSpPr>
        <p:spPr>
          <a:xfrm>
            <a:off x="457200" y="274638"/>
            <a:ext cx="8229600" cy="639762"/>
          </a:xfrm>
        </p:spPr>
        <p:txBody>
          <a:bodyPr/>
          <a:lstStyle/>
          <a:p>
            <a:r>
              <a:rPr lang="en-US" sz="1800" b="1" dirty="0">
                <a:solidFill>
                  <a:schemeClr val="accent2"/>
                </a:solidFill>
                <a:effectLst>
                  <a:outerShdw blurRad="38100" dist="38100" dir="2700000" algn="tl">
                    <a:srgbClr val="C0C0C0"/>
                  </a:outerShdw>
                </a:effectLst>
                <a:hlinkClick r:id="" action="ppaction://noaction"/>
              </a:rPr>
              <a:t>Differences / </a:t>
            </a:r>
            <a:r>
              <a:rPr lang="en-US" sz="1800" b="1" dirty="0" smtClean="0">
                <a:solidFill>
                  <a:schemeClr val="accent2"/>
                </a:solidFill>
                <a:effectLst>
                  <a:outerShdw blurRad="38100" dist="38100" dir="2700000" algn="tl">
                    <a:srgbClr val="C0C0C0"/>
                  </a:outerShdw>
                </a:effectLst>
                <a:hlinkClick r:id="" action="ppaction://noaction"/>
              </a:rPr>
              <a:t>Comparison between Fire tube and Water tube boilers</a:t>
            </a:r>
            <a:r>
              <a:rPr lang="en-US" sz="2800" b="1" dirty="0" smtClean="0">
                <a:solidFill>
                  <a:schemeClr val="accent2"/>
                </a:solidFill>
                <a:effectLst>
                  <a:outerShdw blurRad="38100" dist="38100" dir="2700000" algn="tl">
                    <a:srgbClr val="C0C0C0"/>
                  </a:outerShdw>
                </a:effectLst>
                <a:hlinkClick r:id="" action="ppaction://noaction"/>
              </a:rPr>
              <a:t> </a:t>
            </a:r>
            <a:r>
              <a:rPr lang="en-US" sz="4000" b="1" dirty="0" smtClean="0">
                <a:solidFill>
                  <a:schemeClr val="accent2"/>
                </a:solidFill>
                <a:effectLst>
                  <a:outerShdw blurRad="38100" dist="38100" dir="2700000" algn="tl">
                    <a:srgbClr val="C0C0C0"/>
                  </a:outerShdw>
                </a:effectLst>
                <a:hlinkClick r:id="" action="ppaction://noaction"/>
              </a:rPr>
              <a:t> </a:t>
            </a:r>
            <a:endParaRPr lang="en-US" sz="4000" b="1" dirty="0">
              <a:solidFill>
                <a:schemeClr val="accent2"/>
              </a:solidFill>
              <a:effectLst>
                <a:outerShdw blurRad="38100" dist="38100" dir="2700000" algn="tl">
                  <a:srgbClr val="C0C0C0"/>
                </a:outerShdw>
              </a:effectLst>
            </a:endParaRPr>
          </a:p>
        </p:txBody>
      </p:sp>
      <p:sp>
        <p:nvSpPr>
          <p:cNvPr id="411651" name="Rectangle 3"/>
          <p:cNvSpPr>
            <a:spLocks noChangeArrowheads="1"/>
          </p:cNvSpPr>
          <p:nvPr/>
        </p:nvSpPr>
        <p:spPr bwMode="auto">
          <a:xfrm>
            <a:off x="6024563" y="4922838"/>
            <a:ext cx="2438400" cy="944562"/>
          </a:xfrm>
          <a:prstGeom prst="rect">
            <a:avLst/>
          </a:prstGeom>
          <a:noFill/>
          <a:ln w="9525">
            <a:noFill/>
            <a:miter lim="800000"/>
            <a:headEnd/>
            <a:tailEnd/>
          </a:ln>
          <a:effectLst/>
        </p:spPr>
        <p:txBody>
          <a:bodyPr/>
          <a:lstStyle/>
          <a:p>
            <a:pPr algn="just">
              <a:spcBef>
                <a:spcPct val="20000"/>
              </a:spcBef>
            </a:pPr>
            <a:r>
              <a:rPr lang="en-US" sz="2400" dirty="0"/>
              <a:t>High</a:t>
            </a:r>
          </a:p>
        </p:txBody>
      </p:sp>
      <p:sp>
        <p:nvSpPr>
          <p:cNvPr id="411652" name="Rectangle 4"/>
          <p:cNvSpPr>
            <a:spLocks noChangeArrowheads="1"/>
          </p:cNvSpPr>
          <p:nvPr/>
        </p:nvSpPr>
        <p:spPr bwMode="auto">
          <a:xfrm>
            <a:off x="3176588" y="4922838"/>
            <a:ext cx="2819400" cy="944562"/>
          </a:xfrm>
          <a:prstGeom prst="rect">
            <a:avLst/>
          </a:prstGeom>
          <a:noFill/>
          <a:ln w="9525">
            <a:noFill/>
            <a:miter lim="800000"/>
            <a:headEnd/>
            <a:tailEnd/>
          </a:ln>
          <a:effectLst/>
        </p:spPr>
        <p:txBody>
          <a:bodyPr/>
          <a:lstStyle/>
          <a:p>
            <a:pPr algn="just">
              <a:spcBef>
                <a:spcPct val="20000"/>
              </a:spcBef>
            </a:pPr>
            <a:r>
              <a:rPr lang="en-US" sz="2400" dirty="0"/>
              <a:t>Low</a:t>
            </a:r>
          </a:p>
        </p:txBody>
      </p:sp>
      <p:sp>
        <p:nvSpPr>
          <p:cNvPr id="411653" name="Rectangle 5"/>
          <p:cNvSpPr>
            <a:spLocks noChangeArrowheads="1"/>
          </p:cNvSpPr>
          <p:nvPr/>
        </p:nvSpPr>
        <p:spPr bwMode="auto">
          <a:xfrm>
            <a:off x="357188" y="4922838"/>
            <a:ext cx="2819400" cy="944562"/>
          </a:xfrm>
          <a:prstGeom prst="rect">
            <a:avLst/>
          </a:prstGeom>
          <a:noFill/>
          <a:ln w="9525">
            <a:noFill/>
            <a:miter lim="800000"/>
            <a:headEnd/>
            <a:tailEnd/>
          </a:ln>
          <a:effectLst/>
        </p:spPr>
        <p:txBody>
          <a:bodyPr/>
          <a:lstStyle/>
          <a:p>
            <a:pPr>
              <a:spcBef>
                <a:spcPct val="20000"/>
              </a:spcBef>
            </a:pPr>
            <a:r>
              <a:rPr lang="en-US" sz="2400" b="1" dirty="0">
                <a:solidFill>
                  <a:srgbClr val="FF3300"/>
                </a:solidFill>
                <a:effectLst>
                  <a:outerShdw blurRad="38100" dist="38100" dir="2700000" algn="tl">
                    <a:srgbClr val="C0C0C0"/>
                  </a:outerShdw>
                </a:effectLst>
              </a:rPr>
              <a:t>Rate of steam production</a:t>
            </a:r>
          </a:p>
        </p:txBody>
      </p:sp>
      <p:sp>
        <p:nvSpPr>
          <p:cNvPr id="411654" name="Rectangle 6"/>
          <p:cNvSpPr>
            <a:spLocks noChangeArrowheads="1"/>
          </p:cNvSpPr>
          <p:nvPr/>
        </p:nvSpPr>
        <p:spPr bwMode="auto">
          <a:xfrm>
            <a:off x="6024563" y="3978275"/>
            <a:ext cx="2514600" cy="944563"/>
          </a:xfrm>
          <a:prstGeom prst="rect">
            <a:avLst/>
          </a:prstGeom>
          <a:noFill/>
          <a:ln w="9525">
            <a:noFill/>
            <a:miter lim="800000"/>
            <a:headEnd/>
            <a:tailEnd/>
          </a:ln>
          <a:effectLst/>
        </p:spPr>
        <p:txBody>
          <a:bodyPr/>
          <a:lstStyle/>
          <a:p>
            <a:pPr algn="just">
              <a:spcBef>
                <a:spcPct val="20000"/>
              </a:spcBef>
            </a:pPr>
            <a:r>
              <a:rPr lang="en-US" sz="2400" dirty="0" smtClean="0"/>
              <a:t>High </a:t>
            </a:r>
          </a:p>
          <a:p>
            <a:pPr algn="just">
              <a:spcBef>
                <a:spcPct val="20000"/>
              </a:spcBef>
            </a:pPr>
            <a:r>
              <a:rPr lang="en-US" sz="2400" dirty="0" smtClean="0"/>
              <a:t>( Up </a:t>
            </a:r>
            <a:r>
              <a:rPr lang="en-US" sz="2400" dirty="0"/>
              <a:t>to 75 bar)</a:t>
            </a:r>
          </a:p>
        </p:txBody>
      </p:sp>
      <p:sp>
        <p:nvSpPr>
          <p:cNvPr id="411655" name="Rectangle 7"/>
          <p:cNvSpPr>
            <a:spLocks noChangeArrowheads="1"/>
          </p:cNvSpPr>
          <p:nvPr/>
        </p:nvSpPr>
        <p:spPr bwMode="auto">
          <a:xfrm>
            <a:off x="3176588" y="3992563"/>
            <a:ext cx="2590800" cy="944562"/>
          </a:xfrm>
          <a:prstGeom prst="rect">
            <a:avLst/>
          </a:prstGeom>
          <a:noFill/>
          <a:ln w="9525">
            <a:noFill/>
            <a:miter lim="800000"/>
            <a:headEnd/>
            <a:tailEnd/>
          </a:ln>
          <a:effectLst/>
        </p:spPr>
        <p:txBody>
          <a:bodyPr/>
          <a:lstStyle/>
          <a:p>
            <a:pPr algn="just">
              <a:spcBef>
                <a:spcPct val="20000"/>
              </a:spcBef>
            </a:pPr>
            <a:r>
              <a:rPr lang="en-US" sz="2400" dirty="0"/>
              <a:t>Low </a:t>
            </a:r>
            <a:endParaRPr lang="en-US" sz="2400" dirty="0" smtClean="0"/>
          </a:p>
          <a:p>
            <a:pPr algn="just">
              <a:spcBef>
                <a:spcPct val="20000"/>
              </a:spcBef>
            </a:pPr>
            <a:r>
              <a:rPr lang="en-US" sz="2400" dirty="0" smtClean="0"/>
              <a:t>(Up </a:t>
            </a:r>
            <a:r>
              <a:rPr lang="en-US" sz="2400" dirty="0"/>
              <a:t>to 15 bar)</a:t>
            </a:r>
          </a:p>
        </p:txBody>
      </p:sp>
      <p:sp>
        <p:nvSpPr>
          <p:cNvPr id="411656" name="Rectangle 8"/>
          <p:cNvSpPr>
            <a:spLocks noChangeArrowheads="1"/>
          </p:cNvSpPr>
          <p:nvPr/>
        </p:nvSpPr>
        <p:spPr bwMode="auto">
          <a:xfrm>
            <a:off x="357188" y="3978275"/>
            <a:ext cx="2819400" cy="944563"/>
          </a:xfrm>
          <a:prstGeom prst="rect">
            <a:avLst/>
          </a:prstGeom>
          <a:noFill/>
          <a:ln w="9525">
            <a:noFill/>
            <a:miter lim="800000"/>
            <a:headEnd/>
            <a:tailEnd/>
          </a:ln>
          <a:effectLst/>
        </p:spPr>
        <p:txBody>
          <a:bodyPr/>
          <a:lstStyle/>
          <a:p>
            <a:pPr>
              <a:spcBef>
                <a:spcPct val="20000"/>
              </a:spcBef>
            </a:pPr>
            <a:r>
              <a:rPr lang="en-US" sz="2400" b="1" dirty="0">
                <a:solidFill>
                  <a:srgbClr val="FF3300"/>
                </a:solidFill>
                <a:effectLst>
                  <a:outerShdw blurRad="38100" dist="38100" dir="2700000" algn="tl">
                    <a:srgbClr val="C0C0C0"/>
                  </a:outerShdw>
                </a:effectLst>
              </a:rPr>
              <a:t>Operating pressure</a:t>
            </a:r>
          </a:p>
        </p:txBody>
      </p:sp>
      <p:sp>
        <p:nvSpPr>
          <p:cNvPr id="411657" name="Rectangle 9"/>
          <p:cNvSpPr>
            <a:spLocks noChangeArrowheads="1"/>
          </p:cNvSpPr>
          <p:nvPr/>
        </p:nvSpPr>
        <p:spPr bwMode="auto">
          <a:xfrm>
            <a:off x="5995988" y="3460750"/>
            <a:ext cx="2819400" cy="517525"/>
          </a:xfrm>
          <a:prstGeom prst="rect">
            <a:avLst/>
          </a:prstGeom>
          <a:noFill/>
          <a:ln w="9525">
            <a:noFill/>
            <a:miter lim="800000"/>
            <a:headEnd/>
            <a:tailEnd/>
          </a:ln>
          <a:effectLst/>
        </p:spPr>
        <p:txBody>
          <a:bodyPr/>
          <a:lstStyle/>
          <a:p>
            <a:pPr algn="just">
              <a:spcBef>
                <a:spcPct val="20000"/>
              </a:spcBef>
            </a:pPr>
            <a:r>
              <a:rPr lang="en-US" sz="2400" dirty="0"/>
              <a:t>Externally fired</a:t>
            </a:r>
          </a:p>
        </p:txBody>
      </p:sp>
      <p:sp>
        <p:nvSpPr>
          <p:cNvPr id="411658" name="Rectangle 10"/>
          <p:cNvSpPr>
            <a:spLocks noChangeArrowheads="1"/>
          </p:cNvSpPr>
          <p:nvPr/>
        </p:nvSpPr>
        <p:spPr bwMode="auto">
          <a:xfrm>
            <a:off x="3176588" y="3460750"/>
            <a:ext cx="2819400" cy="517525"/>
          </a:xfrm>
          <a:prstGeom prst="rect">
            <a:avLst/>
          </a:prstGeom>
          <a:noFill/>
          <a:ln w="9525">
            <a:noFill/>
            <a:miter lim="800000"/>
            <a:headEnd/>
            <a:tailEnd/>
          </a:ln>
          <a:effectLst/>
        </p:spPr>
        <p:txBody>
          <a:bodyPr/>
          <a:lstStyle/>
          <a:p>
            <a:pPr algn="just">
              <a:spcBef>
                <a:spcPct val="20000"/>
              </a:spcBef>
            </a:pPr>
            <a:r>
              <a:rPr lang="en-US" sz="2400" dirty="0"/>
              <a:t>Internally fired</a:t>
            </a:r>
          </a:p>
        </p:txBody>
      </p:sp>
      <p:sp>
        <p:nvSpPr>
          <p:cNvPr id="411659" name="Rectangle 11"/>
          <p:cNvSpPr>
            <a:spLocks noChangeArrowheads="1"/>
          </p:cNvSpPr>
          <p:nvPr/>
        </p:nvSpPr>
        <p:spPr bwMode="auto">
          <a:xfrm>
            <a:off x="357188" y="3460750"/>
            <a:ext cx="2819400" cy="517525"/>
          </a:xfrm>
          <a:prstGeom prst="rect">
            <a:avLst/>
          </a:prstGeom>
          <a:noFill/>
          <a:ln w="9525">
            <a:noFill/>
            <a:miter lim="800000"/>
            <a:headEnd/>
            <a:tailEnd/>
          </a:ln>
          <a:effectLst/>
        </p:spPr>
        <p:txBody>
          <a:bodyPr/>
          <a:lstStyle/>
          <a:p>
            <a:pPr>
              <a:spcBef>
                <a:spcPct val="20000"/>
              </a:spcBef>
            </a:pPr>
            <a:r>
              <a:rPr lang="en-US" sz="2400" b="1" dirty="0">
                <a:solidFill>
                  <a:srgbClr val="FF3300"/>
                </a:solidFill>
                <a:effectLst>
                  <a:outerShdw blurRad="38100" dist="38100" dir="2700000" algn="tl">
                    <a:srgbClr val="C0C0C0"/>
                  </a:outerShdw>
                </a:effectLst>
              </a:rPr>
              <a:t>Mode of firing</a:t>
            </a:r>
          </a:p>
        </p:txBody>
      </p:sp>
      <p:sp>
        <p:nvSpPr>
          <p:cNvPr id="411660" name="Rectangle 12"/>
          <p:cNvSpPr>
            <a:spLocks noChangeArrowheads="1"/>
          </p:cNvSpPr>
          <p:nvPr/>
        </p:nvSpPr>
        <p:spPr bwMode="auto">
          <a:xfrm>
            <a:off x="6024563" y="1662113"/>
            <a:ext cx="2667000" cy="1798637"/>
          </a:xfrm>
          <a:prstGeom prst="rect">
            <a:avLst/>
          </a:prstGeom>
          <a:noFill/>
          <a:ln w="9525">
            <a:noFill/>
            <a:miter lim="800000"/>
            <a:headEnd/>
            <a:tailEnd/>
          </a:ln>
          <a:effectLst/>
        </p:spPr>
        <p:txBody>
          <a:bodyPr/>
          <a:lstStyle/>
          <a:p>
            <a:pPr algn="just">
              <a:spcBef>
                <a:spcPct val="20000"/>
              </a:spcBef>
            </a:pPr>
            <a:r>
              <a:rPr lang="en-US" sz="2400" dirty="0"/>
              <a:t>Water inside the tubes and hot gases outside the tubes</a:t>
            </a:r>
          </a:p>
        </p:txBody>
      </p:sp>
      <p:sp>
        <p:nvSpPr>
          <p:cNvPr id="411661" name="Rectangle 13"/>
          <p:cNvSpPr>
            <a:spLocks noChangeArrowheads="1"/>
          </p:cNvSpPr>
          <p:nvPr/>
        </p:nvSpPr>
        <p:spPr bwMode="auto">
          <a:xfrm>
            <a:off x="3233738" y="1676400"/>
            <a:ext cx="2667000" cy="1798638"/>
          </a:xfrm>
          <a:prstGeom prst="rect">
            <a:avLst/>
          </a:prstGeom>
          <a:noFill/>
          <a:ln w="9525">
            <a:noFill/>
            <a:miter lim="800000"/>
            <a:headEnd/>
            <a:tailEnd/>
          </a:ln>
          <a:effectLst/>
        </p:spPr>
        <p:txBody>
          <a:bodyPr/>
          <a:lstStyle/>
          <a:p>
            <a:pPr algn="just">
              <a:spcBef>
                <a:spcPct val="20000"/>
              </a:spcBef>
            </a:pPr>
            <a:r>
              <a:rPr lang="en-US" sz="2400" dirty="0"/>
              <a:t>Hot gases inside the tubes and water outside the tubes</a:t>
            </a:r>
          </a:p>
        </p:txBody>
      </p:sp>
      <p:sp>
        <p:nvSpPr>
          <p:cNvPr id="411662" name="Rectangle 14"/>
          <p:cNvSpPr>
            <a:spLocks noChangeArrowheads="1"/>
          </p:cNvSpPr>
          <p:nvPr/>
        </p:nvSpPr>
        <p:spPr bwMode="auto">
          <a:xfrm>
            <a:off x="357188" y="1662113"/>
            <a:ext cx="2819400" cy="1798637"/>
          </a:xfrm>
          <a:prstGeom prst="rect">
            <a:avLst/>
          </a:prstGeom>
          <a:noFill/>
          <a:ln w="9525">
            <a:noFill/>
            <a:miter lim="800000"/>
            <a:headEnd/>
            <a:tailEnd/>
          </a:ln>
          <a:effectLst/>
        </p:spPr>
        <p:txBody>
          <a:bodyPr/>
          <a:lstStyle/>
          <a:p>
            <a:pPr>
              <a:spcBef>
                <a:spcPct val="20000"/>
              </a:spcBef>
            </a:pPr>
            <a:r>
              <a:rPr lang="en-US" sz="2400" b="1" dirty="0">
                <a:solidFill>
                  <a:srgbClr val="FF3300"/>
                </a:solidFill>
                <a:effectLst>
                  <a:outerShdw blurRad="38100" dist="38100" dir="2700000" algn="tl">
                    <a:srgbClr val="C0C0C0"/>
                  </a:outerShdw>
                </a:effectLst>
              </a:rPr>
              <a:t>Flow of water &amp; hot gases</a:t>
            </a:r>
          </a:p>
        </p:txBody>
      </p:sp>
      <p:grpSp>
        <p:nvGrpSpPr>
          <p:cNvPr id="411663" name="Group 15"/>
          <p:cNvGrpSpPr>
            <a:grpSpLocks/>
          </p:cNvGrpSpPr>
          <p:nvPr/>
        </p:nvGrpSpPr>
        <p:grpSpPr bwMode="auto">
          <a:xfrm>
            <a:off x="357188" y="1144588"/>
            <a:ext cx="8458200" cy="517525"/>
            <a:chOff x="288" y="625"/>
            <a:chExt cx="5328" cy="326"/>
          </a:xfrm>
        </p:grpSpPr>
        <p:sp>
          <p:nvSpPr>
            <p:cNvPr id="411664" name="Rectangle 16"/>
            <p:cNvSpPr>
              <a:spLocks noChangeArrowheads="1"/>
            </p:cNvSpPr>
            <p:nvPr/>
          </p:nvSpPr>
          <p:spPr bwMode="auto">
            <a:xfrm>
              <a:off x="3840" y="625"/>
              <a:ext cx="1776" cy="326"/>
            </a:xfrm>
            <a:prstGeom prst="rect">
              <a:avLst/>
            </a:prstGeom>
            <a:noFill/>
            <a:ln w="76200">
              <a:noFill/>
              <a:miter lim="800000"/>
              <a:headEnd/>
              <a:tailEnd/>
            </a:ln>
            <a:effectLst/>
          </p:spPr>
          <p:txBody>
            <a:bodyPr/>
            <a:lstStyle/>
            <a:p>
              <a:pPr algn="ctr">
                <a:spcBef>
                  <a:spcPct val="20000"/>
                </a:spcBef>
              </a:pPr>
              <a:r>
                <a:rPr lang="en-US" sz="2400" b="1">
                  <a:solidFill>
                    <a:schemeClr val="accent2"/>
                  </a:solidFill>
                  <a:effectLst>
                    <a:outerShdw blurRad="38100" dist="38100" dir="2700000" algn="tl">
                      <a:srgbClr val="C0C0C0"/>
                    </a:outerShdw>
                  </a:effectLst>
                </a:rPr>
                <a:t>Water tube</a:t>
              </a:r>
            </a:p>
          </p:txBody>
        </p:sp>
        <p:sp>
          <p:nvSpPr>
            <p:cNvPr id="411665" name="Rectangle 17"/>
            <p:cNvSpPr>
              <a:spLocks noChangeArrowheads="1"/>
            </p:cNvSpPr>
            <p:nvPr/>
          </p:nvSpPr>
          <p:spPr bwMode="auto">
            <a:xfrm>
              <a:off x="2064" y="625"/>
              <a:ext cx="1776" cy="326"/>
            </a:xfrm>
            <a:prstGeom prst="rect">
              <a:avLst/>
            </a:prstGeom>
            <a:noFill/>
            <a:ln w="76200">
              <a:noFill/>
              <a:miter lim="800000"/>
              <a:headEnd/>
              <a:tailEnd/>
            </a:ln>
            <a:effectLst/>
          </p:spPr>
          <p:txBody>
            <a:bodyPr/>
            <a:lstStyle/>
            <a:p>
              <a:pPr algn="ctr">
                <a:spcBef>
                  <a:spcPct val="20000"/>
                </a:spcBef>
              </a:pPr>
              <a:r>
                <a:rPr lang="en-US" sz="2400" b="1">
                  <a:solidFill>
                    <a:schemeClr val="accent2"/>
                  </a:solidFill>
                  <a:effectLst>
                    <a:outerShdw blurRad="38100" dist="38100" dir="2700000" algn="tl">
                      <a:srgbClr val="C0C0C0"/>
                    </a:outerShdw>
                  </a:effectLst>
                </a:rPr>
                <a:t>Fire tube </a:t>
              </a:r>
            </a:p>
          </p:txBody>
        </p:sp>
        <p:sp>
          <p:nvSpPr>
            <p:cNvPr id="411666" name="Rectangle 18"/>
            <p:cNvSpPr>
              <a:spLocks noChangeArrowheads="1"/>
            </p:cNvSpPr>
            <p:nvPr/>
          </p:nvSpPr>
          <p:spPr bwMode="auto">
            <a:xfrm>
              <a:off x="288" y="625"/>
              <a:ext cx="1776" cy="326"/>
            </a:xfrm>
            <a:prstGeom prst="rect">
              <a:avLst/>
            </a:prstGeom>
            <a:noFill/>
            <a:ln w="76200">
              <a:noFill/>
              <a:miter lim="800000"/>
              <a:headEnd/>
              <a:tailEnd/>
            </a:ln>
            <a:effectLst/>
          </p:spPr>
          <p:txBody>
            <a:bodyPr/>
            <a:lstStyle/>
            <a:p>
              <a:pPr algn="ctr">
                <a:spcBef>
                  <a:spcPct val="20000"/>
                </a:spcBef>
              </a:pPr>
              <a:r>
                <a:rPr lang="en-US" sz="2400" b="1">
                  <a:solidFill>
                    <a:schemeClr val="accent2"/>
                  </a:solidFill>
                  <a:effectLst>
                    <a:outerShdw blurRad="38100" dist="38100" dir="2700000" algn="tl">
                      <a:srgbClr val="C0C0C0"/>
                    </a:outerShdw>
                  </a:effectLst>
                </a:rPr>
                <a:t>Particulars</a:t>
              </a:r>
            </a:p>
          </p:txBody>
        </p:sp>
      </p:grpSp>
      <p:grpSp>
        <p:nvGrpSpPr>
          <p:cNvPr id="411667" name="Group 19"/>
          <p:cNvGrpSpPr>
            <a:grpSpLocks/>
          </p:cNvGrpSpPr>
          <p:nvPr/>
        </p:nvGrpSpPr>
        <p:grpSpPr bwMode="auto">
          <a:xfrm>
            <a:off x="304800" y="1144588"/>
            <a:ext cx="8459788" cy="4722812"/>
            <a:chOff x="288" y="721"/>
            <a:chExt cx="5329" cy="2975"/>
          </a:xfrm>
        </p:grpSpPr>
        <p:sp>
          <p:nvSpPr>
            <p:cNvPr id="411668" name="Line 20"/>
            <p:cNvSpPr>
              <a:spLocks noChangeShapeType="1"/>
            </p:cNvSpPr>
            <p:nvPr/>
          </p:nvSpPr>
          <p:spPr bwMode="auto">
            <a:xfrm>
              <a:off x="288" y="721"/>
              <a:ext cx="5328" cy="0"/>
            </a:xfrm>
            <a:prstGeom prst="line">
              <a:avLst/>
            </a:prstGeom>
            <a:noFill/>
            <a:ln w="76200" cap="sq">
              <a:solidFill>
                <a:srgbClr val="FF6600"/>
              </a:solidFill>
              <a:round/>
              <a:headEnd/>
              <a:tailEnd/>
            </a:ln>
            <a:effectLst/>
          </p:spPr>
          <p:txBody>
            <a:bodyPr/>
            <a:lstStyle/>
            <a:p>
              <a:endParaRPr lang="en-US"/>
            </a:p>
          </p:txBody>
        </p:sp>
        <p:sp>
          <p:nvSpPr>
            <p:cNvPr id="411669" name="Line 21"/>
            <p:cNvSpPr>
              <a:spLocks noChangeShapeType="1"/>
            </p:cNvSpPr>
            <p:nvPr/>
          </p:nvSpPr>
          <p:spPr bwMode="auto">
            <a:xfrm>
              <a:off x="288" y="1047"/>
              <a:ext cx="5328" cy="0"/>
            </a:xfrm>
            <a:prstGeom prst="line">
              <a:avLst/>
            </a:prstGeom>
            <a:noFill/>
            <a:ln w="38100">
              <a:solidFill>
                <a:srgbClr val="FF6600"/>
              </a:solidFill>
              <a:round/>
              <a:headEnd/>
              <a:tailEnd/>
            </a:ln>
            <a:effectLst/>
          </p:spPr>
          <p:txBody>
            <a:bodyPr/>
            <a:lstStyle/>
            <a:p>
              <a:endParaRPr lang="en-US"/>
            </a:p>
          </p:txBody>
        </p:sp>
        <p:sp>
          <p:nvSpPr>
            <p:cNvPr id="411670" name="Line 22"/>
            <p:cNvSpPr>
              <a:spLocks noChangeShapeType="1"/>
            </p:cNvSpPr>
            <p:nvPr/>
          </p:nvSpPr>
          <p:spPr bwMode="auto">
            <a:xfrm>
              <a:off x="288" y="2180"/>
              <a:ext cx="5328" cy="0"/>
            </a:xfrm>
            <a:prstGeom prst="line">
              <a:avLst/>
            </a:prstGeom>
            <a:noFill/>
            <a:ln w="47625">
              <a:solidFill>
                <a:srgbClr val="FF6600"/>
              </a:solidFill>
              <a:round/>
              <a:headEnd/>
              <a:tailEnd/>
            </a:ln>
            <a:effectLst/>
          </p:spPr>
          <p:txBody>
            <a:bodyPr/>
            <a:lstStyle/>
            <a:p>
              <a:endParaRPr lang="en-US"/>
            </a:p>
          </p:txBody>
        </p:sp>
        <p:sp>
          <p:nvSpPr>
            <p:cNvPr id="411671" name="Line 23"/>
            <p:cNvSpPr>
              <a:spLocks noChangeShapeType="1"/>
            </p:cNvSpPr>
            <p:nvPr/>
          </p:nvSpPr>
          <p:spPr bwMode="auto">
            <a:xfrm>
              <a:off x="288" y="3696"/>
              <a:ext cx="5328" cy="0"/>
            </a:xfrm>
            <a:prstGeom prst="line">
              <a:avLst/>
            </a:prstGeom>
            <a:noFill/>
            <a:ln w="76200" cap="sq">
              <a:solidFill>
                <a:srgbClr val="FF6600"/>
              </a:solidFill>
              <a:round/>
              <a:headEnd/>
              <a:tailEnd/>
            </a:ln>
            <a:effectLst/>
          </p:spPr>
          <p:txBody>
            <a:bodyPr/>
            <a:lstStyle/>
            <a:p>
              <a:endParaRPr lang="en-US"/>
            </a:p>
          </p:txBody>
        </p:sp>
        <p:sp>
          <p:nvSpPr>
            <p:cNvPr id="411672" name="Line 24"/>
            <p:cNvSpPr>
              <a:spLocks noChangeShapeType="1"/>
            </p:cNvSpPr>
            <p:nvPr/>
          </p:nvSpPr>
          <p:spPr bwMode="auto">
            <a:xfrm>
              <a:off x="288" y="721"/>
              <a:ext cx="1" cy="2975"/>
            </a:xfrm>
            <a:prstGeom prst="line">
              <a:avLst/>
            </a:prstGeom>
            <a:noFill/>
            <a:ln w="76200" cap="sq">
              <a:solidFill>
                <a:srgbClr val="FF6600"/>
              </a:solidFill>
              <a:round/>
              <a:headEnd/>
              <a:tailEnd/>
            </a:ln>
            <a:effectLst/>
          </p:spPr>
          <p:txBody>
            <a:bodyPr/>
            <a:lstStyle/>
            <a:p>
              <a:endParaRPr lang="en-US"/>
            </a:p>
          </p:txBody>
        </p:sp>
        <p:sp>
          <p:nvSpPr>
            <p:cNvPr id="411673" name="Line 25"/>
            <p:cNvSpPr>
              <a:spLocks noChangeShapeType="1"/>
            </p:cNvSpPr>
            <p:nvPr/>
          </p:nvSpPr>
          <p:spPr bwMode="auto">
            <a:xfrm>
              <a:off x="2064" y="721"/>
              <a:ext cx="1" cy="2975"/>
            </a:xfrm>
            <a:prstGeom prst="line">
              <a:avLst/>
            </a:prstGeom>
            <a:noFill/>
            <a:ln w="76200">
              <a:solidFill>
                <a:srgbClr val="FF6600"/>
              </a:solidFill>
              <a:round/>
              <a:headEnd/>
              <a:tailEnd/>
            </a:ln>
            <a:effectLst/>
          </p:spPr>
          <p:txBody>
            <a:bodyPr/>
            <a:lstStyle/>
            <a:p>
              <a:endParaRPr lang="en-US"/>
            </a:p>
          </p:txBody>
        </p:sp>
        <p:sp>
          <p:nvSpPr>
            <p:cNvPr id="411674" name="Line 26"/>
            <p:cNvSpPr>
              <a:spLocks noChangeShapeType="1"/>
            </p:cNvSpPr>
            <p:nvPr/>
          </p:nvSpPr>
          <p:spPr bwMode="auto">
            <a:xfrm>
              <a:off x="3840" y="721"/>
              <a:ext cx="1" cy="2975"/>
            </a:xfrm>
            <a:prstGeom prst="line">
              <a:avLst/>
            </a:prstGeom>
            <a:noFill/>
            <a:ln w="76200">
              <a:solidFill>
                <a:srgbClr val="FF6600"/>
              </a:solidFill>
              <a:round/>
              <a:headEnd/>
              <a:tailEnd/>
            </a:ln>
            <a:effectLst/>
          </p:spPr>
          <p:txBody>
            <a:bodyPr/>
            <a:lstStyle/>
            <a:p>
              <a:endParaRPr lang="en-US"/>
            </a:p>
          </p:txBody>
        </p:sp>
        <p:sp>
          <p:nvSpPr>
            <p:cNvPr id="411675" name="Line 27"/>
            <p:cNvSpPr>
              <a:spLocks noChangeShapeType="1"/>
            </p:cNvSpPr>
            <p:nvPr/>
          </p:nvSpPr>
          <p:spPr bwMode="auto">
            <a:xfrm>
              <a:off x="5616" y="721"/>
              <a:ext cx="1" cy="2975"/>
            </a:xfrm>
            <a:prstGeom prst="line">
              <a:avLst/>
            </a:prstGeom>
            <a:noFill/>
            <a:ln w="76200" cap="sq">
              <a:solidFill>
                <a:srgbClr val="FF6600"/>
              </a:solidFill>
              <a:round/>
              <a:headEnd/>
              <a:tailEnd/>
            </a:ln>
            <a:effectLst/>
          </p:spPr>
          <p:txBody>
            <a:bodyPr/>
            <a:lstStyle/>
            <a:p>
              <a:endParaRPr lang="en-US"/>
            </a:p>
          </p:txBody>
        </p:sp>
        <p:sp>
          <p:nvSpPr>
            <p:cNvPr id="411676" name="Line 28"/>
            <p:cNvSpPr>
              <a:spLocks noChangeShapeType="1"/>
            </p:cNvSpPr>
            <p:nvPr/>
          </p:nvSpPr>
          <p:spPr bwMode="auto">
            <a:xfrm>
              <a:off x="288" y="2506"/>
              <a:ext cx="5328" cy="0"/>
            </a:xfrm>
            <a:prstGeom prst="line">
              <a:avLst/>
            </a:prstGeom>
            <a:noFill/>
            <a:ln w="47625">
              <a:solidFill>
                <a:srgbClr val="FF6600"/>
              </a:solidFill>
              <a:round/>
              <a:headEnd/>
              <a:tailEnd/>
            </a:ln>
            <a:effectLst/>
          </p:spPr>
          <p:txBody>
            <a:bodyPr/>
            <a:lstStyle/>
            <a:p>
              <a:endParaRPr lang="en-US"/>
            </a:p>
          </p:txBody>
        </p:sp>
        <p:sp>
          <p:nvSpPr>
            <p:cNvPr id="411677" name="Line 29"/>
            <p:cNvSpPr>
              <a:spLocks noChangeShapeType="1"/>
            </p:cNvSpPr>
            <p:nvPr/>
          </p:nvSpPr>
          <p:spPr bwMode="auto">
            <a:xfrm>
              <a:off x="288" y="3101"/>
              <a:ext cx="5328" cy="0"/>
            </a:xfrm>
            <a:prstGeom prst="line">
              <a:avLst/>
            </a:prstGeom>
            <a:noFill/>
            <a:ln w="47625">
              <a:solidFill>
                <a:srgbClr val="FF6600"/>
              </a:solidFill>
              <a:round/>
              <a:headEnd/>
              <a:tailEnd/>
            </a:ln>
            <a:effectLst/>
          </p:spPr>
          <p:txBody>
            <a:bodyPr/>
            <a:lstStyle/>
            <a:p>
              <a:endParaRPr lang="en-US"/>
            </a:p>
          </p:txBody>
        </p:sp>
      </p:grpSp>
    </p:spTree>
    <p:extLst>
      <p:ext uri="{BB962C8B-B14F-4D97-AF65-F5344CB8AC3E}">
        <p14:creationId xmlns:p14="http://schemas.microsoft.com/office/powerpoint/2010/main" val="39548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1662"/>
                                        </p:tgtEl>
                                        <p:attrNameLst>
                                          <p:attrName>style.visibility</p:attrName>
                                        </p:attrNameLst>
                                      </p:cBhvr>
                                      <p:to>
                                        <p:strVal val="visible"/>
                                      </p:to>
                                    </p:set>
                                    <p:animEffect transition="in" filter="fade">
                                      <p:cBhvr>
                                        <p:cTn id="7" dur="500"/>
                                        <p:tgtEl>
                                          <p:spTgt spid="4116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1661"/>
                                        </p:tgtEl>
                                        <p:attrNameLst>
                                          <p:attrName>style.visibility</p:attrName>
                                        </p:attrNameLst>
                                      </p:cBhvr>
                                      <p:to>
                                        <p:strVal val="visible"/>
                                      </p:to>
                                    </p:set>
                                    <p:animEffect transition="in" filter="fade">
                                      <p:cBhvr>
                                        <p:cTn id="12" dur="500"/>
                                        <p:tgtEl>
                                          <p:spTgt spid="4116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1660"/>
                                        </p:tgtEl>
                                        <p:attrNameLst>
                                          <p:attrName>style.visibility</p:attrName>
                                        </p:attrNameLst>
                                      </p:cBhvr>
                                      <p:to>
                                        <p:strVal val="visible"/>
                                      </p:to>
                                    </p:set>
                                    <p:animEffect transition="in" filter="fade">
                                      <p:cBhvr>
                                        <p:cTn id="17" dur="500"/>
                                        <p:tgtEl>
                                          <p:spTgt spid="4116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1659"/>
                                        </p:tgtEl>
                                        <p:attrNameLst>
                                          <p:attrName>style.visibility</p:attrName>
                                        </p:attrNameLst>
                                      </p:cBhvr>
                                      <p:to>
                                        <p:strVal val="visible"/>
                                      </p:to>
                                    </p:set>
                                    <p:animEffect transition="in" filter="fade">
                                      <p:cBhvr>
                                        <p:cTn id="22" dur="500"/>
                                        <p:tgtEl>
                                          <p:spTgt spid="4116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1658"/>
                                        </p:tgtEl>
                                        <p:attrNameLst>
                                          <p:attrName>style.visibility</p:attrName>
                                        </p:attrNameLst>
                                      </p:cBhvr>
                                      <p:to>
                                        <p:strVal val="visible"/>
                                      </p:to>
                                    </p:set>
                                    <p:animEffect transition="in" filter="fade">
                                      <p:cBhvr>
                                        <p:cTn id="27" dur="500"/>
                                        <p:tgtEl>
                                          <p:spTgt spid="4116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1657"/>
                                        </p:tgtEl>
                                        <p:attrNameLst>
                                          <p:attrName>style.visibility</p:attrName>
                                        </p:attrNameLst>
                                      </p:cBhvr>
                                      <p:to>
                                        <p:strVal val="visible"/>
                                      </p:to>
                                    </p:set>
                                    <p:animEffect transition="in" filter="fade">
                                      <p:cBhvr>
                                        <p:cTn id="32" dur="500"/>
                                        <p:tgtEl>
                                          <p:spTgt spid="4116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1656"/>
                                        </p:tgtEl>
                                        <p:attrNameLst>
                                          <p:attrName>style.visibility</p:attrName>
                                        </p:attrNameLst>
                                      </p:cBhvr>
                                      <p:to>
                                        <p:strVal val="visible"/>
                                      </p:to>
                                    </p:set>
                                    <p:animEffect transition="in" filter="fade">
                                      <p:cBhvr>
                                        <p:cTn id="37" dur="500"/>
                                        <p:tgtEl>
                                          <p:spTgt spid="4116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1655"/>
                                        </p:tgtEl>
                                        <p:attrNameLst>
                                          <p:attrName>style.visibility</p:attrName>
                                        </p:attrNameLst>
                                      </p:cBhvr>
                                      <p:to>
                                        <p:strVal val="visible"/>
                                      </p:to>
                                    </p:set>
                                    <p:animEffect transition="in" filter="fade">
                                      <p:cBhvr>
                                        <p:cTn id="42" dur="500"/>
                                        <p:tgtEl>
                                          <p:spTgt spid="41165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1654"/>
                                        </p:tgtEl>
                                        <p:attrNameLst>
                                          <p:attrName>style.visibility</p:attrName>
                                        </p:attrNameLst>
                                      </p:cBhvr>
                                      <p:to>
                                        <p:strVal val="visible"/>
                                      </p:to>
                                    </p:set>
                                    <p:animEffect transition="in" filter="fade">
                                      <p:cBhvr>
                                        <p:cTn id="47" dur="500"/>
                                        <p:tgtEl>
                                          <p:spTgt spid="41165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1653"/>
                                        </p:tgtEl>
                                        <p:attrNameLst>
                                          <p:attrName>style.visibility</p:attrName>
                                        </p:attrNameLst>
                                      </p:cBhvr>
                                      <p:to>
                                        <p:strVal val="visible"/>
                                      </p:to>
                                    </p:set>
                                    <p:animEffect transition="in" filter="fade">
                                      <p:cBhvr>
                                        <p:cTn id="52" dur="500"/>
                                        <p:tgtEl>
                                          <p:spTgt spid="41165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1652">
                                            <p:txEl>
                                              <p:pRg st="0" end="0"/>
                                            </p:txEl>
                                          </p:spTgt>
                                        </p:tgtEl>
                                        <p:attrNameLst>
                                          <p:attrName>style.visibility</p:attrName>
                                        </p:attrNameLst>
                                      </p:cBhvr>
                                      <p:to>
                                        <p:strVal val="visible"/>
                                      </p:to>
                                    </p:set>
                                    <p:animEffect transition="in" filter="fade">
                                      <p:cBhvr>
                                        <p:cTn id="57" dur="500"/>
                                        <p:tgtEl>
                                          <p:spTgt spid="41165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11651"/>
                                        </p:tgtEl>
                                        <p:attrNameLst>
                                          <p:attrName>style.visibility</p:attrName>
                                        </p:attrNameLst>
                                      </p:cBhvr>
                                      <p:to>
                                        <p:strVal val="visible"/>
                                      </p:to>
                                    </p:set>
                                    <p:animEffect transition="in" filter="fade">
                                      <p:cBhvr>
                                        <p:cTn id="62" dur="500"/>
                                        <p:tgtEl>
                                          <p:spTgt spid="411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1" grpId="0"/>
      <p:bldP spid="411653" grpId="0"/>
      <p:bldP spid="411654" grpId="0"/>
      <p:bldP spid="411655" grpId="0"/>
      <p:bldP spid="411656" grpId="0"/>
      <p:bldP spid="411657" grpId="0"/>
      <p:bldP spid="411658" grpId="0"/>
      <p:bldP spid="411659" grpId="0"/>
      <p:bldP spid="411660" grpId="0"/>
      <p:bldP spid="411661" grpId="0"/>
      <p:bldP spid="4116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457200" y="198438"/>
            <a:ext cx="8229600" cy="639762"/>
          </a:xfrm>
        </p:spPr>
        <p:txBody>
          <a:bodyPr/>
          <a:lstStyle/>
          <a:p>
            <a:r>
              <a:rPr lang="en-US" sz="2800" b="1" dirty="0">
                <a:solidFill>
                  <a:schemeClr val="accent2"/>
                </a:solidFill>
                <a:effectLst>
                  <a:outerShdw blurRad="38100" dist="38100" dir="2700000" algn="tl">
                    <a:srgbClr val="C0C0C0"/>
                  </a:outerShdw>
                </a:effectLst>
                <a:hlinkClick r:id="" action="ppaction://noaction"/>
              </a:rPr>
              <a:t>Differences / Comparison</a:t>
            </a:r>
            <a:r>
              <a:rPr lang="en-US" sz="2800" dirty="0">
                <a:hlinkClick r:id="" action="ppaction://noaction"/>
              </a:rPr>
              <a:t> </a:t>
            </a:r>
            <a:endParaRPr lang="en-US" sz="2800" dirty="0"/>
          </a:p>
        </p:txBody>
      </p:sp>
      <p:sp>
        <p:nvSpPr>
          <p:cNvPr id="415747" name="Rectangle 3"/>
          <p:cNvSpPr>
            <a:spLocks noChangeArrowheads="1"/>
          </p:cNvSpPr>
          <p:nvPr/>
        </p:nvSpPr>
        <p:spPr bwMode="auto">
          <a:xfrm>
            <a:off x="6034088" y="5075238"/>
            <a:ext cx="2819400" cy="944562"/>
          </a:xfrm>
          <a:prstGeom prst="rect">
            <a:avLst/>
          </a:prstGeom>
          <a:noFill/>
          <a:ln w="9525">
            <a:noFill/>
            <a:miter lim="800000"/>
            <a:headEnd/>
            <a:tailEnd/>
          </a:ln>
          <a:effectLst/>
        </p:spPr>
        <p:txBody>
          <a:bodyPr/>
          <a:lstStyle/>
          <a:p>
            <a:pPr>
              <a:spcBef>
                <a:spcPct val="20000"/>
              </a:spcBef>
            </a:pPr>
            <a:r>
              <a:rPr lang="en-US" sz="2400" dirty="0"/>
              <a:t>Small for given capacity</a:t>
            </a:r>
          </a:p>
        </p:txBody>
      </p:sp>
      <p:sp>
        <p:nvSpPr>
          <p:cNvPr id="415748" name="Rectangle 4"/>
          <p:cNvSpPr>
            <a:spLocks noChangeArrowheads="1"/>
          </p:cNvSpPr>
          <p:nvPr/>
        </p:nvSpPr>
        <p:spPr bwMode="auto">
          <a:xfrm>
            <a:off x="3062288" y="5075238"/>
            <a:ext cx="2971800" cy="944562"/>
          </a:xfrm>
          <a:prstGeom prst="rect">
            <a:avLst/>
          </a:prstGeom>
          <a:noFill/>
          <a:ln w="9525">
            <a:noFill/>
            <a:miter lim="800000"/>
            <a:headEnd/>
            <a:tailEnd/>
          </a:ln>
          <a:effectLst/>
        </p:spPr>
        <p:txBody>
          <a:bodyPr/>
          <a:lstStyle/>
          <a:p>
            <a:pPr>
              <a:spcBef>
                <a:spcPct val="20000"/>
              </a:spcBef>
            </a:pPr>
            <a:r>
              <a:rPr lang="en-US" sz="2400" dirty="0"/>
              <a:t>Large for given capacity</a:t>
            </a:r>
          </a:p>
        </p:txBody>
      </p:sp>
      <p:sp>
        <p:nvSpPr>
          <p:cNvPr id="415749" name="Rectangle 5"/>
          <p:cNvSpPr>
            <a:spLocks noChangeArrowheads="1"/>
          </p:cNvSpPr>
          <p:nvPr/>
        </p:nvSpPr>
        <p:spPr bwMode="auto">
          <a:xfrm>
            <a:off x="395288" y="5075238"/>
            <a:ext cx="2667000" cy="944562"/>
          </a:xfrm>
          <a:prstGeom prst="rect">
            <a:avLst/>
          </a:prstGeom>
          <a:noFill/>
          <a:ln w="9525">
            <a:noFill/>
            <a:miter lim="800000"/>
            <a:headEnd/>
            <a:tailEnd/>
          </a:ln>
          <a:effectLst/>
        </p:spPr>
        <p:txBody>
          <a:bodyPr/>
          <a:lstStyle/>
          <a:p>
            <a:pPr>
              <a:spcBef>
                <a:spcPct val="20000"/>
              </a:spcBef>
            </a:pPr>
            <a:r>
              <a:rPr lang="en-US" sz="2400" b="1" dirty="0">
                <a:solidFill>
                  <a:srgbClr val="FF3300"/>
                </a:solidFill>
                <a:effectLst>
                  <a:outerShdw blurRad="38100" dist="38100" dir="2700000" algn="tl">
                    <a:srgbClr val="C0C0C0"/>
                  </a:outerShdw>
                </a:effectLst>
              </a:rPr>
              <a:t>Shell diameter</a:t>
            </a:r>
          </a:p>
        </p:txBody>
      </p:sp>
      <p:sp>
        <p:nvSpPr>
          <p:cNvPr id="415750" name="Rectangle 6"/>
          <p:cNvSpPr>
            <a:spLocks noChangeArrowheads="1"/>
          </p:cNvSpPr>
          <p:nvPr/>
        </p:nvSpPr>
        <p:spPr bwMode="auto">
          <a:xfrm>
            <a:off x="6034088" y="4130675"/>
            <a:ext cx="2819400" cy="944563"/>
          </a:xfrm>
          <a:prstGeom prst="rect">
            <a:avLst/>
          </a:prstGeom>
          <a:noFill/>
          <a:ln w="9525">
            <a:noFill/>
            <a:miter lim="800000"/>
            <a:headEnd/>
            <a:tailEnd/>
          </a:ln>
          <a:effectLst/>
        </p:spPr>
        <p:txBody>
          <a:bodyPr/>
          <a:lstStyle/>
          <a:p>
            <a:pPr>
              <a:spcBef>
                <a:spcPct val="20000"/>
              </a:spcBef>
            </a:pPr>
            <a:r>
              <a:rPr lang="en-US" sz="2400" dirty="0"/>
              <a:t>Essential</a:t>
            </a:r>
          </a:p>
        </p:txBody>
      </p:sp>
      <p:sp>
        <p:nvSpPr>
          <p:cNvPr id="415751" name="Rectangle 7"/>
          <p:cNvSpPr>
            <a:spLocks noChangeArrowheads="1"/>
          </p:cNvSpPr>
          <p:nvPr/>
        </p:nvSpPr>
        <p:spPr bwMode="auto">
          <a:xfrm>
            <a:off x="3062288" y="4130675"/>
            <a:ext cx="2971800" cy="944563"/>
          </a:xfrm>
          <a:prstGeom prst="rect">
            <a:avLst/>
          </a:prstGeom>
          <a:noFill/>
          <a:ln w="9525">
            <a:noFill/>
            <a:miter lim="800000"/>
            <a:headEnd/>
            <a:tailEnd/>
          </a:ln>
          <a:effectLst/>
        </p:spPr>
        <p:txBody>
          <a:bodyPr/>
          <a:lstStyle/>
          <a:p>
            <a:pPr>
              <a:spcBef>
                <a:spcPct val="20000"/>
              </a:spcBef>
            </a:pPr>
            <a:r>
              <a:rPr lang="en-US" sz="2400" dirty="0"/>
              <a:t>Not essential </a:t>
            </a:r>
          </a:p>
        </p:txBody>
      </p:sp>
      <p:sp>
        <p:nvSpPr>
          <p:cNvPr id="415752" name="Rectangle 8"/>
          <p:cNvSpPr>
            <a:spLocks noChangeArrowheads="1"/>
          </p:cNvSpPr>
          <p:nvPr/>
        </p:nvSpPr>
        <p:spPr bwMode="auto">
          <a:xfrm>
            <a:off x="395288" y="4130675"/>
            <a:ext cx="2667000" cy="944563"/>
          </a:xfrm>
          <a:prstGeom prst="rect">
            <a:avLst/>
          </a:prstGeom>
          <a:noFill/>
          <a:ln w="9525">
            <a:noFill/>
            <a:miter lim="800000"/>
            <a:headEnd/>
            <a:tailEnd/>
          </a:ln>
          <a:effectLst/>
        </p:spPr>
        <p:txBody>
          <a:bodyPr/>
          <a:lstStyle/>
          <a:p>
            <a:pPr>
              <a:spcBef>
                <a:spcPct val="20000"/>
              </a:spcBef>
            </a:pPr>
            <a:r>
              <a:rPr lang="en-US" sz="2400" b="1" dirty="0">
                <a:solidFill>
                  <a:srgbClr val="FF3300"/>
                </a:solidFill>
                <a:effectLst>
                  <a:outerShdw blurRad="38100" dist="38100" dir="2700000" algn="tl">
                    <a:srgbClr val="C0C0C0"/>
                  </a:outerShdw>
                </a:effectLst>
              </a:rPr>
              <a:t>Treatment of water</a:t>
            </a:r>
          </a:p>
        </p:txBody>
      </p:sp>
      <p:sp>
        <p:nvSpPr>
          <p:cNvPr id="415753" name="Rectangle 9"/>
          <p:cNvSpPr>
            <a:spLocks noChangeArrowheads="1"/>
          </p:cNvSpPr>
          <p:nvPr/>
        </p:nvSpPr>
        <p:spPr bwMode="auto">
          <a:xfrm>
            <a:off x="6034088" y="3186113"/>
            <a:ext cx="2819400" cy="944562"/>
          </a:xfrm>
          <a:prstGeom prst="rect">
            <a:avLst/>
          </a:prstGeom>
          <a:noFill/>
          <a:ln w="9525">
            <a:noFill/>
            <a:miter lim="800000"/>
            <a:headEnd/>
            <a:tailEnd/>
          </a:ln>
          <a:effectLst/>
        </p:spPr>
        <p:txBody>
          <a:bodyPr/>
          <a:lstStyle/>
          <a:p>
            <a:pPr>
              <a:spcBef>
                <a:spcPct val="20000"/>
              </a:spcBef>
            </a:pPr>
            <a:r>
              <a:rPr lang="en-US" sz="2400" dirty="0"/>
              <a:t>Not safe, due to high pressure</a:t>
            </a:r>
          </a:p>
        </p:txBody>
      </p:sp>
      <p:sp>
        <p:nvSpPr>
          <p:cNvPr id="415754" name="Rectangle 10"/>
          <p:cNvSpPr>
            <a:spLocks noChangeArrowheads="1"/>
          </p:cNvSpPr>
          <p:nvPr/>
        </p:nvSpPr>
        <p:spPr bwMode="auto">
          <a:xfrm>
            <a:off x="3062288" y="3186113"/>
            <a:ext cx="2971800" cy="944562"/>
          </a:xfrm>
          <a:prstGeom prst="rect">
            <a:avLst/>
          </a:prstGeom>
          <a:noFill/>
          <a:ln w="9525">
            <a:noFill/>
            <a:miter lim="800000"/>
            <a:headEnd/>
            <a:tailEnd/>
          </a:ln>
          <a:effectLst/>
        </p:spPr>
        <p:txBody>
          <a:bodyPr/>
          <a:lstStyle/>
          <a:p>
            <a:pPr>
              <a:spcBef>
                <a:spcPct val="20000"/>
              </a:spcBef>
            </a:pPr>
            <a:r>
              <a:rPr lang="en-US" sz="2400" dirty="0"/>
              <a:t>Safe, due to low pressure</a:t>
            </a:r>
          </a:p>
        </p:txBody>
      </p:sp>
      <p:sp>
        <p:nvSpPr>
          <p:cNvPr id="415755" name="Rectangle 11"/>
          <p:cNvSpPr>
            <a:spLocks noChangeArrowheads="1"/>
          </p:cNvSpPr>
          <p:nvPr/>
        </p:nvSpPr>
        <p:spPr bwMode="auto">
          <a:xfrm>
            <a:off x="395288" y="3186113"/>
            <a:ext cx="2667000" cy="944562"/>
          </a:xfrm>
          <a:prstGeom prst="rect">
            <a:avLst/>
          </a:prstGeom>
          <a:noFill/>
          <a:ln w="9525">
            <a:noFill/>
            <a:miter lim="800000"/>
            <a:headEnd/>
            <a:tailEnd/>
          </a:ln>
          <a:effectLst/>
        </p:spPr>
        <p:txBody>
          <a:bodyPr/>
          <a:lstStyle/>
          <a:p>
            <a:pPr>
              <a:spcBef>
                <a:spcPct val="20000"/>
              </a:spcBef>
            </a:pPr>
            <a:r>
              <a:rPr lang="en-US" sz="2400" b="1">
                <a:solidFill>
                  <a:srgbClr val="FF3300"/>
                </a:solidFill>
                <a:effectLst>
                  <a:outerShdw blurRad="38100" dist="38100" dir="2700000" algn="tl">
                    <a:srgbClr val="C0C0C0"/>
                  </a:outerShdw>
                </a:effectLst>
              </a:rPr>
              <a:t>Safety</a:t>
            </a:r>
          </a:p>
        </p:txBody>
      </p:sp>
      <p:sp>
        <p:nvSpPr>
          <p:cNvPr id="415756" name="Rectangle 12"/>
          <p:cNvSpPr>
            <a:spLocks noChangeArrowheads="1"/>
          </p:cNvSpPr>
          <p:nvPr/>
        </p:nvSpPr>
        <p:spPr bwMode="auto">
          <a:xfrm>
            <a:off x="6034088" y="1431925"/>
            <a:ext cx="2819400" cy="2225675"/>
          </a:xfrm>
          <a:prstGeom prst="rect">
            <a:avLst/>
          </a:prstGeom>
          <a:noFill/>
          <a:ln w="9525">
            <a:noFill/>
            <a:miter lim="800000"/>
            <a:headEnd/>
            <a:tailEnd/>
          </a:ln>
          <a:effectLst/>
        </p:spPr>
        <p:txBody>
          <a:bodyPr/>
          <a:lstStyle/>
          <a:p>
            <a:pPr>
              <a:spcBef>
                <a:spcPct val="20000"/>
              </a:spcBef>
            </a:pPr>
            <a:r>
              <a:rPr lang="en-US" sz="2400" dirty="0"/>
              <a:t>Ideally suitable for power generation plants.</a:t>
            </a:r>
          </a:p>
        </p:txBody>
      </p:sp>
      <p:sp>
        <p:nvSpPr>
          <p:cNvPr id="415757" name="Rectangle 13"/>
          <p:cNvSpPr>
            <a:spLocks noChangeArrowheads="1"/>
          </p:cNvSpPr>
          <p:nvPr/>
        </p:nvSpPr>
        <p:spPr bwMode="auto">
          <a:xfrm>
            <a:off x="3062288" y="1431925"/>
            <a:ext cx="2971800" cy="2225675"/>
          </a:xfrm>
          <a:prstGeom prst="rect">
            <a:avLst/>
          </a:prstGeom>
          <a:noFill/>
          <a:ln w="9525">
            <a:noFill/>
            <a:miter lim="800000"/>
            <a:headEnd/>
            <a:tailEnd/>
          </a:ln>
          <a:effectLst/>
        </p:spPr>
        <p:txBody>
          <a:bodyPr/>
          <a:lstStyle/>
          <a:p>
            <a:pPr>
              <a:spcBef>
                <a:spcPct val="20000"/>
              </a:spcBef>
            </a:pPr>
            <a:r>
              <a:rPr lang="en-US" sz="2400" dirty="0"/>
              <a:t>Suitable for chemical &amp; sugar industries &amp; not for power generation</a:t>
            </a:r>
          </a:p>
        </p:txBody>
      </p:sp>
      <p:sp>
        <p:nvSpPr>
          <p:cNvPr id="415758" name="Rectangle 14"/>
          <p:cNvSpPr>
            <a:spLocks noChangeArrowheads="1"/>
          </p:cNvSpPr>
          <p:nvPr/>
        </p:nvSpPr>
        <p:spPr bwMode="auto">
          <a:xfrm>
            <a:off x="395288" y="1431925"/>
            <a:ext cx="2667000" cy="2225675"/>
          </a:xfrm>
          <a:prstGeom prst="rect">
            <a:avLst/>
          </a:prstGeom>
          <a:noFill/>
          <a:ln w="9525">
            <a:noFill/>
            <a:miter lim="800000"/>
            <a:headEnd/>
            <a:tailEnd/>
          </a:ln>
          <a:effectLst/>
        </p:spPr>
        <p:txBody>
          <a:bodyPr/>
          <a:lstStyle/>
          <a:p>
            <a:pPr>
              <a:spcBef>
                <a:spcPct val="20000"/>
              </a:spcBef>
            </a:pPr>
            <a:r>
              <a:rPr lang="en-US" sz="2400" b="1" dirty="0">
                <a:solidFill>
                  <a:srgbClr val="FF3300"/>
                </a:solidFill>
                <a:effectLst>
                  <a:outerShdw blurRad="38100" dist="38100" dir="2700000" algn="tl">
                    <a:srgbClr val="C0C0C0"/>
                  </a:outerShdw>
                </a:effectLst>
              </a:rPr>
              <a:t>Applications</a:t>
            </a:r>
          </a:p>
        </p:txBody>
      </p:sp>
      <p:sp>
        <p:nvSpPr>
          <p:cNvPr id="415759" name="Rectangle 15"/>
          <p:cNvSpPr>
            <a:spLocks noChangeArrowheads="1"/>
          </p:cNvSpPr>
          <p:nvPr/>
        </p:nvSpPr>
        <p:spPr bwMode="auto">
          <a:xfrm>
            <a:off x="6005513" y="914400"/>
            <a:ext cx="2819400" cy="517525"/>
          </a:xfrm>
          <a:prstGeom prst="rect">
            <a:avLst/>
          </a:prstGeom>
          <a:noFill/>
          <a:ln w="9525">
            <a:noFill/>
            <a:miter lim="800000"/>
            <a:headEnd/>
            <a:tailEnd/>
          </a:ln>
          <a:effectLst/>
        </p:spPr>
        <p:txBody>
          <a:bodyPr/>
          <a:lstStyle/>
          <a:p>
            <a:pPr algn="ctr">
              <a:spcBef>
                <a:spcPct val="20000"/>
              </a:spcBef>
            </a:pPr>
            <a:r>
              <a:rPr lang="en-US" sz="2800">
                <a:solidFill>
                  <a:schemeClr val="accent2"/>
                </a:solidFill>
                <a:effectLst>
                  <a:outerShdw blurRad="38100" dist="38100" dir="2700000" algn="tl">
                    <a:srgbClr val="C0C0C0"/>
                  </a:outerShdw>
                </a:effectLst>
              </a:rPr>
              <a:t>Water tube</a:t>
            </a:r>
          </a:p>
        </p:txBody>
      </p:sp>
      <p:sp>
        <p:nvSpPr>
          <p:cNvPr id="415760" name="Rectangle 16"/>
          <p:cNvSpPr>
            <a:spLocks noChangeArrowheads="1"/>
          </p:cNvSpPr>
          <p:nvPr/>
        </p:nvSpPr>
        <p:spPr bwMode="auto">
          <a:xfrm>
            <a:off x="3033713" y="914400"/>
            <a:ext cx="2971800" cy="517525"/>
          </a:xfrm>
          <a:prstGeom prst="rect">
            <a:avLst/>
          </a:prstGeom>
          <a:noFill/>
          <a:ln w="9525">
            <a:noFill/>
            <a:miter lim="800000"/>
            <a:headEnd/>
            <a:tailEnd/>
          </a:ln>
          <a:effectLst/>
        </p:spPr>
        <p:txBody>
          <a:bodyPr/>
          <a:lstStyle/>
          <a:p>
            <a:pPr algn="ctr">
              <a:spcBef>
                <a:spcPct val="20000"/>
              </a:spcBef>
            </a:pPr>
            <a:r>
              <a:rPr lang="en-US" sz="2800">
                <a:solidFill>
                  <a:schemeClr val="accent2"/>
                </a:solidFill>
                <a:effectLst>
                  <a:outerShdw blurRad="38100" dist="38100" dir="2700000" algn="tl">
                    <a:srgbClr val="C0C0C0"/>
                  </a:outerShdw>
                </a:effectLst>
              </a:rPr>
              <a:t>Fire tube </a:t>
            </a:r>
          </a:p>
        </p:txBody>
      </p:sp>
      <p:sp>
        <p:nvSpPr>
          <p:cNvPr id="415761" name="Rectangle 17"/>
          <p:cNvSpPr>
            <a:spLocks noChangeArrowheads="1"/>
          </p:cNvSpPr>
          <p:nvPr/>
        </p:nvSpPr>
        <p:spPr bwMode="auto">
          <a:xfrm>
            <a:off x="366713" y="914400"/>
            <a:ext cx="2667000" cy="517525"/>
          </a:xfrm>
          <a:prstGeom prst="rect">
            <a:avLst/>
          </a:prstGeom>
          <a:noFill/>
          <a:ln w="9525">
            <a:noFill/>
            <a:miter lim="800000"/>
            <a:headEnd/>
            <a:tailEnd/>
          </a:ln>
          <a:effectLst/>
        </p:spPr>
        <p:txBody>
          <a:bodyPr/>
          <a:lstStyle/>
          <a:p>
            <a:pPr algn="ctr">
              <a:spcBef>
                <a:spcPct val="20000"/>
              </a:spcBef>
            </a:pPr>
            <a:r>
              <a:rPr lang="en-US" sz="2800" dirty="0">
                <a:solidFill>
                  <a:schemeClr val="accent2"/>
                </a:solidFill>
                <a:effectLst>
                  <a:outerShdw blurRad="38100" dist="38100" dir="2700000" algn="tl">
                    <a:srgbClr val="C0C0C0"/>
                  </a:outerShdw>
                </a:effectLst>
              </a:rPr>
              <a:t>Particulars</a:t>
            </a:r>
          </a:p>
        </p:txBody>
      </p:sp>
      <p:sp>
        <p:nvSpPr>
          <p:cNvPr id="415762" name="Line 18"/>
          <p:cNvSpPr>
            <a:spLocks noChangeShapeType="1"/>
          </p:cNvSpPr>
          <p:nvPr/>
        </p:nvSpPr>
        <p:spPr bwMode="auto">
          <a:xfrm>
            <a:off x="366713" y="914400"/>
            <a:ext cx="8458200" cy="0"/>
          </a:xfrm>
          <a:prstGeom prst="line">
            <a:avLst/>
          </a:prstGeom>
          <a:noFill/>
          <a:ln w="76200" cap="sq">
            <a:solidFill>
              <a:srgbClr val="FF6600"/>
            </a:solidFill>
            <a:round/>
            <a:headEnd/>
            <a:tailEnd/>
          </a:ln>
          <a:effectLst/>
        </p:spPr>
        <p:txBody>
          <a:bodyPr/>
          <a:lstStyle/>
          <a:p>
            <a:endParaRPr lang="en-US"/>
          </a:p>
        </p:txBody>
      </p:sp>
      <p:sp>
        <p:nvSpPr>
          <p:cNvPr id="415763" name="Line 19"/>
          <p:cNvSpPr>
            <a:spLocks noChangeShapeType="1"/>
          </p:cNvSpPr>
          <p:nvPr/>
        </p:nvSpPr>
        <p:spPr bwMode="auto">
          <a:xfrm>
            <a:off x="366713" y="1431925"/>
            <a:ext cx="8458200" cy="0"/>
          </a:xfrm>
          <a:prstGeom prst="line">
            <a:avLst/>
          </a:prstGeom>
          <a:noFill/>
          <a:ln w="53975">
            <a:solidFill>
              <a:srgbClr val="FF6600"/>
            </a:solidFill>
            <a:round/>
            <a:headEnd/>
            <a:tailEnd/>
          </a:ln>
          <a:effectLst/>
        </p:spPr>
        <p:txBody>
          <a:bodyPr/>
          <a:lstStyle/>
          <a:p>
            <a:endParaRPr lang="en-US"/>
          </a:p>
        </p:txBody>
      </p:sp>
      <p:sp>
        <p:nvSpPr>
          <p:cNvPr id="415764" name="Line 20"/>
          <p:cNvSpPr>
            <a:spLocks noChangeShapeType="1"/>
          </p:cNvSpPr>
          <p:nvPr/>
        </p:nvSpPr>
        <p:spPr bwMode="auto">
          <a:xfrm>
            <a:off x="366713" y="3124200"/>
            <a:ext cx="8458200" cy="0"/>
          </a:xfrm>
          <a:prstGeom prst="line">
            <a:avLst/>
          </a:prstGeom>
          <a:noFill/>
          <a:ln w="44450">
            <a:solidFill>
              <a:srgbClr val="FF6600"/>
            </a:solidFill>
            <a:round/>
            <a:headEnd/>
            <a:tailEnd/>
          </a:ln>
          <a:effectLst/>
        </p:spPr>
        <p:txBody>
          <a:bodyPr/>
          <a:lstStyle/>
          <a:p>
            <a:endParaRPr lang="en-US"/>
          </a:p>
        </p:txBody>
      </p:sp>
      <p:sp>
        <p:nvSpPr>
          <p:cNvPr id="415765" name="Line 21"/>
          <p:cNvSpPr>
            <a:spLocks noChangeShapeType="1"/>
          </p:cNvSpPr>
          <p:nvPr/>
        </p:nvSpPr>
        <p:spPr bwMode="auto">
          <a:xfrm>
            <a:off x="366713" y="6019800"/>
            <a:ext cx="8458200" cy="0"/>
          </a:xfrm>
          <a:prstGeom prst="line">
            <a:avLst/>
          </a:prstGeom>
          <a:noFill/>
          <a:ln w="76200" cap="sq">
            <a:solidFill>
              <a:srgbClr val="FF6600"/>
            </a:solidFill>
            <a:round/>
            <a:headEnd/>
            <a:tailEnd/>
          </a:ln>
          <a:effectLst/>
        </p:spPr>
        <p:txBody>
          <a:bodyPr/>
          <a:lstStyle/>
          <a:p>
            <a:endParaRPr lang="en-US"/>
          </a:p>
        </p:txBody>
      </p:sp>
      <p:sp>
        <p:nvSpPr>
          <p:cNvPr id="415766" name="Line 22"/>
          <p:cNvSpPr>
            <a:spLocks noChangeShapeType="1"/>
          </p:cNvSpPr>
          <p:nvPr/>
        </p:nvSpPr>
        <p:spPr bwMode="auto">
          <a:xfrm>
            <a:off x="366713" y="914400"/>
            <a:ext cx="0" cy="5105400"/>
          </a:xfrm>
          <a:prstGeom prst="line">
            <a:avLst/>
          </a:prstGeom>
          <a:noFill/>
          <a:ln w="76200" cap="sq">
            <a:solidFill>
              <a:srgbClr val="FF6600"/>
            </a:solidFill>
            <a:round/>
            <a:headEnd/>
            <a:tailEnd/>
          </a:ln>
          <a:effectLst/>
        </p:spPr>
        <p:txBody>
          <a:bodyPr/>
          <a:lstStyle/>
          <a:p>
            <a:endParaRPr lang="en-US"/>
          </a:p>
        </p:txBody>
      </p:sp>
      <p:sp>
        <p:nvSpPr>
          <p:cNvPr id="415767" name="Line 23"/>
          <p:cNvSpPr>
            <a:spLocks noChangeShapeType="1"/>
          </p:cNvSpPr>
          <p:nvPr/>
        </p:nvSpPr>
        <p:spPr bwMode="auto">
          <a:xfrm>
            <a:off x="3033713" y="914400"/>
            <a:ext cx="0" cy="5105400"/>
          </a:xfrm>
          <a:prstGeom prst="line">
            <a:avLst/>
          </a:prstGeom>
          <a:noFill/>
          <a:ln w="76200">
            <a:solidFill>
              <a:srgbClr val="FF6600"/>
            </a:solidFill>
            <a:round/>
            <a:headEnd/>
            <a:tailEnd/>
          </a:ln>
          <a:effectLst/>
        </p:spPr>
        <p:txBody>
          <a:bodyPr/>
          <a:lstStyle/>
          <a:p>
            <a:endParaRPr lang="en-US"/>
          </a:p>
        </p:txBody>
      </p:sp>
      <p:sp>
        <p:nvSpPr>
          <p:cNvPr id="415768" name="Line 24"/>
          <p:cNvSpPr>
            <a:spLocks noChangeShapeType="1"/>
          </p:cNvSpPr>
          <p:nvPr/>
        </p:nvSpPr>
        <p:spPr bwMode="auto">
          <a:xfrm>
            <a:off x="6005513" y="914400"/>
            <a:ext cx="0" cy="5105400"/>
          </a:xfrm>
          <a:prstGeom prst="line">
            <a:avLst/>
          </a:prstGeom>
          <a:noFill/>
          <a:ln w="76200">
            <a:solidFill>
              <a:srgbClr val="FF6600"/>
            </a:solidFill>
            <a:round/>
            <a:headEnd/>
            <a:tailEnd/>
          </a:ln>
          <a:effectLst/>
        </p:spPr>
        <p:txBody>
          <a:bodyPr/>
          <a:lstStyle/>
          <a:p>
            <a:endParaRPr lang="en-US"/>
          </a:p>
        </p:txBody>
      </p:sp>
      <p:sp>
        <p:nvSpPr>
          <p:cNvPr id="415769" name="Line 25"/>
          <p:cNvSpPr>
            <a:spLocks noChangeShapeType="1"/>
          </p:cNvSpPr>
          <p:nvPr/>
        </p:nvSpPr>
        <p:spPr bwMode="auto">
          <a:xfrm flipH="1">
            <a:off x="8824913" y="914400"/>
            <a:ext cx="0" cy="5105400"/>
          </a:xfrm>
          <a:prstGeom prst="line">
            <a:avLst/>
          </a:prstGeom>
          <a:noFill/>
          <a:ln w="76200" cap="sq">
            <a:solidFill>
              <a:srgbClr val="FF6600"/>
            </a:solidFill>
            <a:round/>
            <a:headEnd/>
            <a:tailEnd/>
          </a:ln>
          <a:effectLst/>
        </p:spPr>
        <p:txBody>
          <a:bodyPr/>
          <a:lstStyle/>
          <a:p>
            <a:endParaRPr lang="en-US"/>
          </a:p>
        </p:txBody>
      </p:sp>
      <p:sp>
        <p:nvSpPr>
          <p:cNvPr id="415770" name="Line 26"/>
          <p:cNvSpPr>
            <a:spLocks noChangeShapeType="1"/>
          </p:cNvSpPr>
          <p:nvPr/>
        </p:nvSpPr>
        <p:spPr bwMode="auto">
          <a:xfrm>
            <a:off x="366713" y="4130675"/>
            <a:ext cx="8458200" cy="0"/>
          </a:xfrm>
          <a:prstGeom prst="line">
            <a:avLst/>
          </a:prstGeom>
          <a:noFill/>
          <a:ln w="44450">
            <a:solidFill>
              <a:srgbClr val="FF6600"/>
            </a:solidFill>
            <a:round/>
            <a:headEnd/>
            <a:tailEnd/>
          </a:ln>
          <a:effectLst/>
        </p:spPr>
        <p:txBody>
          <a:bodyPr/>
          <a:lstStyle/>
          <a:p>
            <a:endParaRPr lang="en-US"/>
          </a:p>
        </p:txBody>
      </p:sp>
      <p:sp>
        <p:nvSpPr>
          <p:cNvPr id="415771" name="Line 27"/>
          <p:cNvSpPr>
            <a:spLocks noChangeShapeType="1"/>
          </p:cNvSpPr>
          <p:nvPr/>
        </p:nvSpPr>
        <p:spPr bwMode="auto">
          <a:xfrm>
            <a:off x="366713" y="5075238"/>
            <a:ext cx="8458200" cy="0"/>
          </a:xfrm>
          <a:prstGeom prst="line">
            <a:avLst/>
          </a:prstGeom>
          <a:noFill/>
          <a:ln w="44450">
            <a:solidFill>
              <a:srgbClr val="FF6600"/>
            </a:solidFill>
            <a:round/>
            <a:headEnd/>
            <a:tailEnd/>
          </a:ln>
          <a:effectLst/>
        </p:spPr>
        <p:txBody>
          <a:bodyPr/>
          <a:lstStyle/>
          <a:p>
            <a:endParaRPr lang="en-US"/>
          </a:p>
        </p:txBody>
      </p:sp>
      <p:sp>
        <p:nvSpPr>
          <p:cNvPr id="2" name="Slide Number Placeholder 1"/>
          <p:cNvSpPr>
            <a:spLocks noGrp="1"/>
          </p:cNvSpPr>
          <p:nvPr>
            <p:ph type="sldNum" sz="quarter" idx="12"/>
          </p:nvPr>
        </p:nvSpPr>
        <p:spPr/>
        <p:txBody>
          <a:bodyPr/>
          <a:lstStyle/>
          <a:p>
            <a:fld id="{CE336810-EA7E-4DCD-A3BA-9E58DE28C160}" type="slidenum">
              <a:rPr lang="en-US" smtClean="0"/>
              <a:pPr/>
              <a:t>17</a:t>
            </a:fld>
            <a:endParaRPr lang="en-US"/>
          </a:p>
        </p:txBody>
      </p:sp>
    </p:spTree>
    <p:extLst>
      <p:ext uri="{BB962C8B-B14F-4D97-AF65-F5344CB8AC3E}">
        <p14:creationId xmlns:p14="http://schemas.microsoft.com/office/powerpoint/2010/main" val="355630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5758"/>
                                        </p:tgtEl>
                                        <p:attrNameLst>
                                          <p:attrName>style.visibility</p:attrName>
                                        </p:attrNameLst>
                                      </p:cBhvr>
                                      <p:to>
                                        <p:strVal val="visible"/>
                                      </p:to>
                                    </p:set>
                                    <p:animEffect transition="in" filter="fade">
                                      <p:cBhvr>
                                        <p:cTn id="7" dur="500"/>
                                        <p:tgtEl>
                                          <p:spTgt spid="4157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5757"/>
                                        </p:tgtEl>
                                        <p:attrNameLst>
                                          <p:attrName>style.visibility</p:attrName>
                                        </p:attrNameLst>
                                      </p:cBhvr>
                                      <p:to>
                                        <p:strVal val="visible"/>
                                      </p:to>
                                    </p:set>
                                    <p:animEffect transition="in" filter="fade">
                                      <p:cBhvr>
                                        <p:cTn id="12" dur="500"/>
                                        <p:tgtEl>
                                          <p:spTgt spid="4157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5756"/>
                                        </p:tgtEl>
                                        <p:attrNameLst>
                                          <p:attrName>style.visibility</p:attrName>
                                        </p:attrNameLst>
                                      </p:cBhvr>
                                      <p:to>
                                        <p:strVal val="visible"/>
                                      </p:to>
                                    </p:set>
                                    <p:animEffect transition="in" filter="fade">
                                      <p:cBhvr>
                                        <p:cTn id="17" dur="500"/>
                                        <p:tgtEl>
                                          <p:spTgt spid="4157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5755"/>
                                        </p:tgtEl>
                                        <p:attrNameLst>
                                          <p:attrName>style.visibility</p:attrName>
                                        </p:attrNameLst>
                                      </p:cBhvr>
                                      <p:to>
                                        <p:strVal val="visible"/>
                                      </p:to>
                                    </p:set>
                                    <p:animEffect transition="in" filter="fade">
                                      <p:cBhvr>
                                        <p:cTn id="22" dur="500"/>
                                        <p:tgtEl>
                                          <p:spTgt spid="4157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5754"/>
                                        </p:tgtEl>
                                        <p:attrNameLst>
                                          <p:attrName>style.visibility</p:attrName>
                                        </p:attrNameLst>
                                      </p:cBhvr>
                                      <p:to>
                                        <p:strVal val="visible"/>
                                      </p:to>
                                    </p:set>
                                    <p:animEffect transition="in" filter="fade">
                                      <p:cBhvr>
                                        <p:cTn id="27" dur="500"/>
                                        <p:tgtEl>
                                          <p:spTgt spid="4157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5753"/>
                                        </p:tgtEl>
                                        <p:attrNameLst>
                                          <p:attrName>style.visibility</p:attrName>
                                        </p:attrNameLst>
                                      </p:cBhvr>
                                      <p:to>
                                        <p:strVal val="visible"/>
                                      </p:to>
                                    </p:set>
                                    <p:animEffect transition="in" filter="fade">
                                      <p:cBhvr>
                                        <p:cTn id="32" dur="500"/>
                                        <p:tgtEl>
                                          <p:spTgt spid="4157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5752"/>
                                        </p:tgtEl>
                                        <p:attrNameLst>
                                          <p:attrName>style.visibility</p:attrName>
                                        </p:attrNameLst>
                                      </p:cBhvr>
                                      <p:to>
                                        <p:strVal val="visible"/>
                                      </p:to>
                                    </p:set>
                                    <p:animEffect transition="in" filter="fade">
                                      <p:cBhvr>
                                        <p:cTn id="37" dur="500"/>
                                        <p:tgtEl>
                                          <p:spTgt spid="4157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5751"/>
                                        </p:tgtEl>
                                        <p:attrNameLst>
                                          <p:attrName>style.visibility</p:attrName>
                                        </p:attrNameLst>
                                      </p:cBhvr>
                                      <p:to>
                                        <p:strVal val="visible"/>
                                      </p:to>
                                    </p:set>
                                    <p:animEffect transition="in" filter="fade">
                                      <p:cBhvr>
                                        <p:cTn id="42" dur="500"/>
                                        <p:tgtEl>
                                          <p:spTgt spid="41575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5750"/>
                                        </p:tgtEl>
                                        <p:attrNameLst>
                                          <p:attrName>style.visibility</p:attrName>
                                        </p:attrNameLst>
                                      </p:cBhvr>
                                      <p:to>
                                        <p:strVal val="visible"/>
                                      </p:to>
                                    </p:set>
                                    <p:animEffect transition="in" filter="fade">
                                      <p:cBhvr>
                                        <p:cTn id="47" dur="500"/>
                                        <p:tgtEl>
                                          <p:spTgt spid="41575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5749"/>
                                        </p:tgtEl>
                                        <p:attrNameLst>
                                          <p:attrName>style.visibility</p:attrName>
                                        </p:attrNameLst>
                                      </p:cBhvr>
                                      <p:to>
                                        <p:strVal val="visible"/>
                                      </p:to>
                                    </p:set>
                                    <p:animEffect transition="in" filter="fade">
                                      <p:cBhvr>
                                        <p:cTn id="52" dur="500"/>
                                        <p:tgtEl>
                                          <p:spTgt spid="4157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5748"/>
                                        </p:tgtEl>
                                        <p:attrNameLst>
                                          <p:attrName>style.visibility</p:attrName>
                                        </p:attrNameLst>
                                      </p:cBhvr>
                                      <p:to>
                                        <p:strVal val="visible"/>
                                      </p:to>
                                    </p:set>
                                    <p:animEffect transition="in" filter="fade">
                                      <p:cBhvr>
                                        <p:cTn id="57" dur="500"/>
                                        <p:tgtEl>
                                          <p:spTgt spid="41574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15747"/>
                                        </p:tgtEl>
                                        <p:attrNameLst>
                                          <p:attrName>style.visibility</p:attrName>
                                        </p:attrNameLst>
                                      </p:cBhvr>
                                      <p:to>
                                        <p:strVal val="visible"/>
                                      </p:to>
                                    </p:set>
                                    <p:animEffect transition="in" filter="fade">
                                      <p:cBhvr>
                                        <p:cTn id="62" dur="500"/>
                                        <p:tgtEl>
                                          <p:spTgt spid="415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p:bldP spid="415748" grpId="0"/>
      <p:bldP spid="415749" grpId="0"/>
      <p:bldP spid="415750" grpId="0"/>
      <p:bldP spid="415751" grpId="0"/>
      <p:bldP spid="415752" grpId="0"/>
      <p:bldP spid="415753" grpId="0"/>
      <p:bldP spid="415754" grpId="0"/>
      <p:bldP spid="415755" grpId="0"/>
      <p:bldP spid="415756" grpId="0"/>
      <p:bldP spid="415757" grpId="0"/>
      <p:bldP spid="415758"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 name="Slide Number Placeholder 6"/>
          <p:cNvSpPr>
            <a:spLocks noGrp="1"/>
          </p:cNvSpPr>
          <p:nvPr>
            <p:ph type="sldNum" sz="quarter" idx="12"/>
          </p:nvPr>
        </p:nvSpPr>
        <p:spPr/>
        <p:txBody>
          <a:bodyPr/>
          <a:lstStyle/>
          <a:p>
            <a:fld id="{C6C9E6E8-A98A-4A02-BDD0-A3918B38E911}" type="slidenum">
              <a:rPr lang="en-US"/>
              <a:pPr/>
              <a:t>18</a:t>
            </a:fld>
            <a:endParaRPr lang="en-US"/>
          </a:p>
        </p:txBody>
      </p:sp>
      <p:sp>
        <p:nvSpPr>
          <p:cNvPr id="417794" name="Rectangle 2"/>
          <p:cNvSpPr>
            <a:spLocks noGrp="1" noChangeArrowheads="1"/>
          </p:cNvSpPr>
          <p:nvPr>
            <p:ph type="title"/>
          </p:nvPr>
        </p:nvSpPr>
        <p:spPr>
          <a:xfrm>
            <a:off x="457200" y="258763"/>
            <a:ext cx="8229600" cy="808037"/>
          </a:xfrm>
        </p:spPr>
        <p:txBody>
          <a:bodyPr/>
          <a:lstStyle/>
          <a:p>
            <a:r>
              <a:rPr lang="en-US" sz="2800" b="1">
                <a:solidFill>
                  <a:srgbClr val="FF3300"/>
                </a:solidFill>
                <a:effectLst>
                  <a:outerShdw blurRad="38100" dist="38100" dir="2700000" algn="tl">
                    <a:srgbClr val="C0C0C0"/>
                  </a:outerShdw>
                </a:effectLst>
              </a:rPr>
              <a:t>Boiler Mountings and Accessories</a:t>
            </a:r>
            <a:r>
              <a:rPr lang="en-US" sz="3200" b="1">
                <a:solidFill>
                  <a:srgbClr val="FF3300"/>
                </a:solidFill>
                <a:effectLst>
                  <a:outerShdw blurRad="38100" dist="38100" dir="2700000" algn="tl">
                    <a:srgbClr val="C0C0C0"/>
                  </a:outerShdw>
                </a:effectLst>
              </a:rPr>
              <a:t> </a:t>
            </a:r>
          </a:p>
        </p:txBody>
      </p:sp>
      <p:sp>
        <p:nvSpPr>
          <p:cNvPr id="417795" name="Rectangle 3"/>
          <p:cNvSpPr>
            <a:spLocks noGrp="1" noChangeArrowheads="1"/>
          </p:cNvSpPr>
          <p:nvPr>
            <p:ph type="body" sz="half" idx="1"/>
          </p:nvPr>
        </p:nvSpPr>
        <p:spPr>
          <a:xfrm>
            <a:off x="762000" y="1425787"/>
            <a:ext cx="8077200" cy="4906962"/>
          </a:xfrm>
        </p:spPr>
        <p:txBody>
          <a:bodyPr/>
          <a:lstStyle/>
          <a:p>
            <a:pPr algn="just">
              <a:buFontTx/>
              <a:buNone/>
            </a:pPr>
            <a:r>
              <a:rPr lang="en-US" sz="2400" b="1" i="1" dirty="0">
                <a:solidFill>
                  <a:srgbClr val="3366CC"/>
                </a:solidFill>
                <a:effectLst>
                  <a:outerShdw blurRad="38100" dist="38100" dir="2700000" algn="tl">
                    <a:srgbClr val="C0C0C0"/>
                  </a:outerShdw>
                </a:effectLst>
              </a:rPr>
              <a:t>	</a:t>
            </a:r>
            <a:r>
              <a:rPr lang="en-US" sz="2000" dirty="0"/>
              <a:t>Mountings</a:t>
            </a:r>
            <a:r>
              <a:rPr lang="en-US" sz="2000" b="1" i="1" dirty="0" smtClean="0">
                <a:effectLst>
                  <a:outerShdw blurRad="38100" dist="38100" dir="2700000" algn="tl">
                    <a:srgbClr val="C0C0C0"/>
                  </a:outerShdw>
                </a:effectLst>
              </a:rPr>
              <a:t> </a:t>
            </a:r>
            <a:r>
              <a:rPr lang="en-US" sz="2000" dirty="0" smtClean="0"/>
              <a:t>are mandatory and are required:</a:t>
            </a:r>
            <a:endParaRPr lang="en-US" sz="2000" dirty="0"/>
          </a:p>
          <a:p>
            <a:pPr algn="just">
              <a:buFontTx/>
              <a:buNone/>
            </a:pPr>
            <a:endParaRPr lang="en-US" sz="900" dirty="0"/>
          </a:p>
          <a:p>
            <a:pPr algn="just">
              <a:buFontTx/>
              <a:buBlip>
                <a:blip r:embed="rId3"/>
              </a:buBlip>
            </a:pPr>
            <a:r>
              <a:rPr lang="en-US" sz="2000" dirty="0"/>
              <a:t>To have </a:t>
            </a:r>
            <a:r>
              <a:rPr lang="en-US" sz="2000" i="1" dirty="0">
                <a:solidFill>
                  <a:srgbClr val="C00000"/>
                </a:solidFill>
              </a:rPr>
              <a:t>complete control </a:t>
            </a:r>
            <a:r>
              <a:rPr lang="en-US" sz="2000" dirty="0"/>
              <a:t>over the steam generation,</a:t>
            </a:r>
          </a:p>
          <a:p>
            <a:pPr algn="just">
              <a:buFontTx/>
              <a:buNone/>
            </a:pPr>
            <a:endParaRPr lang="en-US" sz="800" dirty="0"/>
          </a:p>
          <a:p>
            <a:pPr algn="just">
              <a:buFontTx/>
              <a:buBlip>
                <a:blip r:embed="rId3"/>
              </a:buBlip>
            </a:pPr>
            <a:r>
              <a:rPr lang="en-US" sz="2000" i="1" dirty="0">
                <a:solidFill>
                  <a:srgbClr val="C00000"/>
                </a:solidFill>
              </a:rPr>
              <a:t>Measurement</a:t>
            </a:r>
            <a:r>
              <a:rPr lang="en-US" sz="2000" dirty="0"/>
              <a:t> of some of the important steam properties,</a:t>
            </a:r>
          </a:p>
          <a:p>
            <a:pPr algn="just">
              <a:buFontTx/>
              <a:buNone/>
            </a:pPr>
            <a:endParaRPr lang="en-US" sz="800" dirty="0"/>
          </a:p>
          <a:p>
            <a:pPr algn="just">
              <a:buFontTx/>
              <a:buBlip>
                <a:blip r:embed="rId3"/>
              </a:buBlip>
            </a:pPr>
            <a:r>
              <a:rPr lang="en-US" sz="2000" dirty="0"/>
              <a:t>To </a:t>
            </a:r>
            <a:r>
              <a:rPr lang="en-US" sz="2000" i="1" dirty="0">
                <a:solidFill>
                  <a:srgbClr val="C00000"/>
                </a:solidFill>
              </a:rPr>
              <a:t>provide safety</a:t>
            </a:r>
            <a:r>
              <a:rPr lang="en-US" sz="2000" dirty="0"/>
              <a:t> to the boiler. </a:t>
            </a:r>
            <a:endParaRPr lang="en-US" sz="2000" dirty="0" smtClean="0"/>
          </a:p>
          <a:p>
            <a:pPr marL="0" indent="0" algn="just">
              <a:buNone/>
            </a:pPr>
            <a:endParaRPr lang="en-US" sz="2000" dirty="0" smtClean="0"/>
          </a:p>
          <a:p>
            <a:pPr marL="0" indent="0" algn="just">
              <a:buNone/>
            </a:pPr>
            <a:r>
              <a:rPr lang="en-US" sz="2000" dirty="0" smtClean="0"/>
              <a:t>They are mounted directly on the boiler and become an integral part of the same.</a:t>
            </a:r>
            <a:endParaRPr lang="en-US" sz="2000" dirty="0"/>
          </a:p>
          <a:p>
            <a:pPr algn="just"/>
            <a:endParaRPr lang="en-US" sz="2000" dirty="0"/>
          </a:p>
        </p:txBody>
      </p:sp>
      <p:sp>
        <p:nvSpPr>
          <p:cNvPr id="417797" name="Rectangle 5"/>
          <p:cNvSpPr>
            <a:spLocks noChangeArrowheads="1"/>
          </p:cNvSpPr>
          <p:nvPr/>
        </p:nvSpPr>
        <p:spPr bwMode="auto">
          <a:xfrm>
            <a:off x="4648200" y="5295900"/>
            <a:ext cx="490538" cy="571500"/>
          </a:xfrm>
          <a:prstGeom prst="rect">
            <a:avLst/>
          </a:prstGeom>
          <a:noFill/>
          <a:ln w="9525">
            <a:noFill/>
            <a:miter lim="800000"/>
            <a:headEnd/>
            <a:tailEnd/>
          </a:ln>
          <a:effectLst/>
        </p:spPr>
        <p:txBody>
          <a:bodyPr/>
          <a:lstStyle/>
          <a:p>
            <a:pPr>
              <a:spcBef>
                <a:spcPct val="20000"/>
              </a:spcBef>
            </a:pPr>
            <a:endParaRPr lang="en-US" sz="2400" b="1" dirty="0">
              <a:solidFill>
                <a:schemeClr val="accent2"/>
              </a:solidFill>
              <a:effectLst>
                <a:outerShdw blurRad="38100" dist="38100" dir="2700000" algn="tl">
                  <a:srgbClr val="C0C0C0"/>
                </a:outerShdw>
              </a:effectLst>
            </a:endParaRPr>
          </a:p>
        </p:txBody>
      </p:sp>
      <p:sp>
        <p:nvSpPr>
          <p:cNvPr id="417799" name="Rectangle 7"/>
          <p:cNvSpPr>
            <a:spLocks noChangeArrowheads="1"/>
          </p:cNvSpPr>
          <p:nvPr/>
        </p:nvSpPr>
        <p:spPr bwMode="auto">
          <a:xfrm>
            <a:off x="4648200" y="4724400"/>
            <a:ext cx="490538" cy="571500"/>
          </a:xfrm>
          <a:prstGeom prst="rect">
            <a:avLst/>
          </a:prstGeom>
          <a:noFill/>
          <a:ln w="9525">
            <a:noFill/>
            <a:miter lim="800000"/>
            <a:headEnd/>
            <a:tailEnd/>
          </a:ln>
          <a:effectLst/>
        </p:spPr>
        <p:txBody>
          <a:bodyPr/>
          <a:lstStyle/>
          <a:p>
            <a:pPr>
              <a:spcBef>
                <a:spcPct val="20000"/>
              </a:spcBef>
            </a:pPr>
            <a:endParaRPr lang="en-US" sz="2400" b="1" dirty="0">
              <a:solidFill>
                <a:schemeClr val="accent2"/>
              </a:solidFill>
              <a:effectLst>
                <a:outerShdw blurRad="38100" dist="38100" dir="2700000" algn="tl">
                  <a:srgbClr val="C0C0C0"/>
                </a:outerShdw>
              </a:effectLst>
            </a:endParaRPr>
          </a:p>
        </p:txBody>
      </p:sp>
      <p:sp>
        <p:nvSpPr>
          <p:cNvPr id="417801" name="Rectangle 9"/>
          <p:cNvSpPr>
            <a:spLocks noChangeArrowheads="1"/>
          </p:cNvSpPr>
          <p:nvPr/>
        </p:nvSpPr>
        <p:spPr bwMode="auto">
          <a:xfrm>
            <a:off x="4648200" y="4152900"/>
            <a:ext cx="490538" cy="571500"/>
          </a:xfrm>
          <a:prstGeom prst="rect">
            <a:avLst/>
          </a:prstGeom>
          <a:noFill/>
          <a:ln w="9525">
            <a:noFill/>
            <a:miter lim="800000"/>
            <a:headEnd/>
            <a:tailEnd/>
          </a:ln>
          <a:effectLst/>
        </p:spPr>
        <p:txBody>
          <a:bodyPr/>
          <a:lstStyle/>
          <a:p>
            <a:pPr>
              <a:spcBef>
                <a:spcPct val="20000"/>
              </a:spcBef>
            </a:pPr>
            <a:endParaRPr lang="en-US" sz="2400" b="1" dirty="0">
              <a:solidFill>
                <a:schemeClr val="accent2"/>
              </a:solidFill>
              <a:effectLst>
                <a:outerShdw blurRad="38100" dist="38100" dir="2700000" algn="tl">
                  <a:srgbClr val="C0C0C0"/>
                </a:outerShdw>
              </a:effectLst>
            </a:endParaRPr>
          </a:p>
        </p:txBody>
      </p:sp>
      <p:sp>
        <p:nvSpPr>
          <p:cNvPr id="417803" name="Rectangle 11"/>
          <p:cNvSpPr>
            <a:spLocks noChangeArrowheads="1"/>
          </p:cNvSpPr>
          <p:nvPr/>
        </p:nvSpPr>
        <p:spPr bwMode="auto">
          <a:xfrm>
            <a:off x="4648200" y="3581400"/>
            <a:ext cx="490538" cy="571500"/>
          </a:xfrm>
          <a:prstGeom prst="rect">
            <a:avLst/>
          </a:prstGeom>
          <a:noFill/>
          <a:ln w="9525">
            <a:noFill/>
            <a:miter lim="800000"/>
            <a:headEnd/>
            <a:tailEnd/>
          </a:ln>
          <a:effectLst/>
        </p:spPr>
        <p:txBody>
          <a:bodyPr/>
          <a:lstStyle/>
          <a:p>
            <a:pPr>
              <a:spcBef>
                <a:spcPct val="20000"/>
              </a:spcBef>
            </a:pPr>
            <a:endParaRPr lang="en-US" sz="2400" b="1" dirty="0">
              <a:solidFill>
                <a:schemeClr val="accent2"/>
              </a:solidFill>
              <a:effectLst>
                <a:outerShdw blurRad="38100" dist="38100" dir="2700000" algn="tl">
                  <a:srgbClr val="C0C0C0"/>
                </a:outerShdw>
              </a:effectLst>
            </a:endParaRPr>
          </a:p>
        </p:txBody>
      </p:sp>
      <p:sp>
        <p:nvSpPr>
          <p:cNvPr id="417805" name="Rectangle 13"/>
          <p:cNvSpPr>
            <a:spLocks noChangeArrowheads="1"/>
          </p:cNvSpPr>
          <p:nvPr/>
        </p:nvSpPr>
        <p:spPr bwMode="auto">
          <a:xfrm>
            <a:off x="4648200" y="3009900"/>
            <a:ext cx="490538" cy="571500"/>
          </a:xfrm>
          <a:prstGeom prst="rect">
            <a:avLst/>
          </a:prstGeom>
          <a:noFill/>
          <a:ln w="9525">
            <a:noFill/>
            <a:miter lim="800000"/>
            <a:headEnd/>
            <a:tailEnd/>
          </a:ln>
          <a:effectLst/>
        </p:spPr>
        <p:txBody>
          <a:bodyPr/>
          <a:lstStyle/>
          <a:p>
            <a:pPr>
              <a:spcBef>
                <a:spcPct val="20000"/>
              </a:spcBef>
            </a:pPr>
            <a:endParaRPr lang="en-US" sz="2400" b="1" dirty="0">
              <a:solidFill>
                <a:schemeClr val="accent2"/>
              </a:solidFill>
              <a:effectLst>
                <a:outerShdw blurRad="38100" dist="38100" dir="2700000" algn="tl">
                  <a:srgbClr val="C0C0C0"/>
                </a:outerShdw>
              </a:effectLst>
            </a:endParaRPr>
          </a:p>
        </p:txBody>
      </p:sp>
      <p:sp>
        <p:nvSpPr>
          <p:cNvPr id="417807" name="Rectangle 15"/>
          <p:cNvSpPr>
            <a:spLocks noChangeArrowheads="1"/>
          </p:cNvSpPr>
          <p:nvPr/>
        </p:nvSpPr>
        <p:spPr bwMode="auto">
          <a:xfrm>
            <a:off x="4648200" y="2438400"/>
            <a:ext cx="490538" cy="571500"/>
          </a:xfrm>
          <a:prstGeom prst="rect">
            <a:avLst/>
          </a:prstGeom>
          <a:noFill/>
          <a:ln w="9525">
            <a:noFill/>
            <a:miter lim="800000"/>
            <a:headEnd/>
            <a:tailEnd/>
          </a:ln>
          <a:effectLst/>
        </p:spPr>
        <p:txBody>
          <a:bodyPr/>
          <a:lstStyle/>
          <a:p>
            <a:pPr>
              <a:spcBef>
                <a:spcPct val="20000"/>
              </a:spcBef>
            </a:pPr>
            <a:endParaRPr lang="en-US" sz="2400" b="1" dirty="0">
              <a:solidFill>
                <a:schemeClr val="accent2"/>
              </a:solidFill>
              <a:effectLst>
                <a:outerShdw blurRad="38100" dist="38100" dir="2700000" algn="tl">
                  <a:srgbClr val="C0C0C0"/>
                </a:outerShdw>
              </a:effectLst>
            </a:endParaRPr>
          </a:p>
        </p:txBody>
      </p:sp>
      <p:sp>
        <p:nvSpPr>
          <p:cNvPr id="417809" name="Rectangle 17"/>
          <p:cNvSpPr>
            <a:spLocks noChangeArrowheads="1"/>
          </p:cNvSpPr>
          <p:nvPr/>
        </p:nvSpPr>
        <p:spPr bwMode="auto">
          <a:xfrm>
            <a:off x="4648200" y="1866900"/>
            <a:ext cx="490538" cy="571500"/>
          </a:xfrm>
          <a:prstGeom prst="rect">
            <a:avLst/>
          </a:prstGeom>
          <a:noFill/>
          <a:ln w="9525">
            <a:noFill/>
            <a:miter lim="800000"/>
            <a:headEnd/>
            <a:tailEnd/>
          </a:ln>
          <a:effectLst/>
        </p:spPr>
        <p:txBody>
          <a:bodyPr/>
          <a:lstStyle/>
          <a:p>
            <a:pPr>
              <a:spcBef>
                <a:spcPct val="20000"/>
              </a:spcBef>
            </a:pPr>
            <a:endParaRPr lang="en-US" sz="2400" b="1" dirty="0">
              <a:solidFill>
                <a:schemeClr val="accent2"/>
              </a:solidFill>
              <a:effectLst>
                <a:outerShdw blurRad="38100" dist="38100" dir="2700000" algn="tl">
                  <a:srgbClr val="C0C0C0"/>
                </a:outerShdw>
              </a:effectLst>
            </a:endParaRPr>
          </a:p>
        </p:txBody>
      </p:sp>
      <p:sp>
        <p:nvSpPr>
          <p:cNvPr id="417811" name="Rectangle 19"/>
          <p:cNvSpPr>
            <a:spLocks noChangeArrowheads="1"/>
          </p:cNvSpPr>
          <p:nvPr/>
        </p:nvSpPr>
        <p:spPr bwMode="auto">
          <a:xfrm>
            <a:off x="4672013" y="1341438"/>
            <a:ext cx="490537" cy="411162"/>
          </a:xfrm>
          <a:prstGeom prst="rect">
            <a:avLst/>
          </a:prstGeom>
          <a:noFill/>
          <a:ln w="9525">
            <a:noFill/>
            <a:miter lim="800000"/>
            <a:headEnd/>
            <a:tailEnd/>
          </a:ln>
          <a:effectLst/>
        </p:spPr>
        <p:txBody>
          <a:bodyPr/>
          <a:lstStyle/>
          <a:p>
            <a:pPr>
              <a:spcBef>
                <a:spcPct val="20000"/>
              </a:spcBef>
            </a:pPr>
            <a:endParaRPr lang="en-US" sz="2400" b="1" dirty="0">
              <a:solidFill>
                <a:schemeClr val="accent2"/>
              </a:solidFill>
              <a:effectLst>
                <a:outerShdw blurRad="38100" dist="38100" dir="2700000" algn="tl">
                  <a:srgbClr val="C0C0C0"/>
                </a:outerShdw>
              </a:effectLst>
            </a:endParaRPr>
          </a:p>
        </p:txBody>
      </p:sp>
    </p:spTree>
    <p:extLst>
      <p:ext uri="{BB962C8B-B14F-4D97-AF65-F5344CB8AC3E}">
        <p14:creationId xmlns:p14="http://schemas.microsoft.com/office/powerpoint/2010/main" val="33623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Effect transition="in" filter="fade">
                                      <p:cBhvr>
                                        <p:cTn id="7" dur="500"/>
                                        <p:tgtEl>
                                          <p:spTgt spid="417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fade">
                                      <p:cBhvr>
                                        <p:cTn id="12" dur="500"/>
                                        <p:tgtEl>
                                          <p:spTgt spid="41779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17795">
                                            <p:txEl>
                                              <p:pRg st="4" end="4"/>
                                            </p:txEl>
                                          </p:spTgt>
                                        </p:tgtEl>
                                        <p:attrNameLst>
                                          <p:attrName>style.visibility</p:attrName>
                                        </p:attrNameLst>
                                      </p:cBhvr>
                                      <p:to>
                                        <p:strVal val="visible"/>
                                      </p:to>
                                    </p:set>
                                    <p:animEffect transition="in" filter="fade">
                                      <p:cBhvr>
                                        <p:cTn id="15" dur="500"/>
                                        <p:tgtEl>
                                          <p:spTgt spid="41779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17795">
                                            <p:txEl>
                                              <p:pRg st="6" end="6"/>
                                            </p:txEl>
                                          </p:spTgt>
                                        </p:tgtEl>
                                        <p:attrNameLst>
                                          <p:attrName>style.visibility</p:attrName>
                                        </p:attrNameLst>
                                      </p:cBhvr>
                                      <p:to>
                                        <p:strVal val="visible"/>
                                      </p:to>
                                    </p:set>
                                    <p:animEffect transition="in" filter="fade">
                                      <p:cBhvr>
                                        <p:cTn id="18" dur="500"/>
                                        <p:tgtEl>
                                          <p:spTgt spid="41779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17795">
                                            <p:txEl>
                                              <p:pRg st="8" end="8"/>
                                            </p:txEl>
                                          </p:spTgt>
                                        </p:tgtEl>
                                        <p:attrNameLst>
                                          <p:attrName>style.visibility</p:attrName>
                                        </p:attrNameLst>
                                      </p:cBhvr>
                                      <p:to>
                                        <p:strVal val="visible"/>
                                      </p:to>
                                    </p:set>
                                    <p:animEffect transition="in" filter="fade">
                                      <p:cBhvr>
                                        <p:cTn id="21" dur="500"/>
                                        <p:tgtEl>
                                          <p:spTgt spid="4177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smtClean="0"/>
              <a:t>Boiler Mountings</a:t>
            </a:r>
            <a:endParaRPr lang="en-IN" sz="3600" b="1" dirty="0"/>
          </a:p>
        </p:txBody>
      </p:sp>
      <p:sp>
        <p:nvSpPr>
          <p:cNvPr id="5" name="Slide Number Placeholder 4"/>
          <p:cNvSpPr>
            <a:spLocks noGrp="1"/>
          </p:cNvSpPr>
          <p:nvPr>
            <p:ph type="sldNum" sz="quarter" idx="12"/>
          </p:nvPr>
        </p:nvSpPr>
        <p:spPr/>
        <p:txBody>
          <a:bodyPr/>
          <a:lstStyle/>
          <a:p>
            <a:fld id="{00C48B8C-171B-4733-B6D6-4BFF45760078}" type="slidenum">
              <a:rPr lang="en-US" smtClean="0"/>
              <a:pPr/>
              <a:t>19</a:t>
            </a:fld>
            <a:endParaRPr lang="en-US" dirty="0"/>
          </a:p>
        </p:txBody>
      </p:sp>
      <p:sp>
        <p:nvSpPr>
          <p:cNvPr id="14" name="Rectangle 4"/>
          <p:cNvSpPr>
            <a:spLocks noChangeArrowheads="1"/>
          </p:cNvSpPr>
          <p:nvPr/>
        </p:nvSpPr>
        <p:spPr bwMode="auto">
          <a:xfrm>
            <a:off x="1295400" y="5407959"/>
            <a:ext cx="3700462" cy="571500"/>
          </a:xfrm>
          <a:prstGeom prst="rect">
            <a:avLst/>
          </a:prstGeom>
          <a:noFill/>
          <a:ln w="9525">
            <a:noFill/>
            <a:miter lim="800000"/>
            <a:headEnd/>
            <a:tailEnd/>
          </a:ln>
          <a:effectLst/>
        </p:spPr>
        <p:txBody>
          <a:bodyPr/>
          <a:lstStyle/>
          <a:p>
            <a:pPr>
              <a:spcBef>
                <a:spcPct val="20000"/>
              </a:spcBef>
            </a:pPr>
            <a:endParaRPr lang="en-US" sz="2400" b="1" i="1" dirty="0">
              <a:solidFill>
                <a:srgbClr val="FF0000"/>
              </a:solidFill>
            </a:endParaRPr>
          </a:p>
        </p:txBody>
      </p:sp>
      <p:sp>
        <p:nvSpPr>
          <p:cNvPr id="15" name="Rectangle 6"/>
          <p:cNvSpPr>
            <a:spLocks noChangeArrowheads="1"/>
          </p:cNvSpPr>
          <p:nvPr/>
        </p:nvSpPr>
        <p:spPr bwMode="auto">
          <a:xfrm>
            <a:off x="1295400" y="4836459"/>
            <a:ext cx="3700462" cy="571500"/>
          </a:xfrm>
          <a:prstGeom prst="rect">
            <a:avLst/>
          </a:prstGeom>
          <a:noFill/>
          <a:ln w="9525">
            <a:noFill/>
            <a:miter lim="800000"/>
            <a:headEnd/>
            <a:tailEnd/>
          </a:ln>
          <a:effectLst/>
        </p:spPr>
        <p:txBody>
          <a:bodyPr/>
          <a:lstStyle/>
          <a:p>
            <a:pPr>
              <a:spcBef>
                <a:spcPct val="20000"/>
              </a:spcBef>
            </a:pPr>
            <a:endParaRPr lang="en-US" sz="2400" b="1" dirty="0">
              <a:solidFill>
                <a:srgbClr val="FF0000"/>
              </a:solidFill>
            </a:endParaRPr>
          </a:p>
        </p:txBody>
      </p:sp>
      <p:sp>
        <p:nvSpPr>
          <p:cNvPr id="16" name="Rectangle 8"/>
          <p:cNvSpPr>
            <a:spLocks noChangeArrowheads="1"/>
          </p:cNvSpPr>
          <p:nvPr/>
        </p:nvSpPr>
        <p:spPr bwMode="auto">
          <a:xfrm>
            <a:off x="1295400" y="4264959"/>
            <a:ext cx="3700462" cy="571500"/>
          </a:xfrm>
          <a:prstGeom prst="rect">
            <a:avLst/>
          </a:prstGeom>
          <a:noFill/>
          <a:ln w="9525">
            <a:noFill/>
            <a:miter lim="800000"/>
            <a:headEnd/>
            <a:tailEnd/>
          </a:ln>
          <a:effectLst/>
        </p:spPr>
        <p:txBody>
          <a:bodyPr/>
          <a:lstStyle/>
          <a:p>
            <a:pPr>
              <a:spcBef>
                <a:spcPct val="20000"/>
              </a:spcBef>
            </a:pPr>
            <a:endParaRPr lang="en-US" sz="2400" b="1" dirty="0">
              <a:solidFill>
                <a:srgbClr val="FF0000"/>
              </a:solidFill>
            </a:endParaRPr>
          </a:p>
        </p:txBody>
      </p:sp>
      <p:sp>
        <p:nvSpPr>
          <p:cNvPr id="17" name="Rectangle 10"/>
          <p:cNvSpPr>
            <a:spLocks noChangeArrowheads="1"/>
          </p:cNvSpPr>
          <p:nvPr/>
        </p:nvSpPr>
        <p:spPr bwMode="auto">
          <a:xfrm>
            <a:off x="1295400" y="3693459"/>
            <a:ext cx="3700462" cy="571500"/>
          </a:xfrm>
          <a:prstGeom prst="rect">
            <a:avLst/>
          </a:prstGeom>
          <a:noFill/>
          <a:ln w="9525">
            <a:noFill/>
            <a:miter lim="800000"/>
            <a:headEnd/>
            <a:tailEnd/>
          </a:ln>
          <a:effectLst/>
        </p:spPr>
        <p:txBody>
          <a:bodyPr/>
          <a:lstStyle/>
          <a:p>
            <a:pPr>
              <a:spcBef>
                <a:spcPct val="20000"/>
              </a:spcBef>
            </a:pPr>
            <a:endParaRPr lang="en-US" sz="2400" b="1" dirty="0">
              <a:solidFill>
                <a:srgbClr val="FF0000"/>
              </a:solidFill>
            </a:endParaRPr>
          </a:p>
        </p:txBody>
      </p:sp>
      <p:sp>
        <p:nvSpPr>
          <p:cNvPr id="18" name="Rectangle 12"/>
          <p:cNvSpPr>
            <a:spLocks noChangeArrowheads="1"/>
          </p:cNvSpPr>
          <p:nvPr/>
        </p:nvSpPr>
        <p:spPr bwMode="auto">
          <a:xfrm>
            <a:off x="1295400" y="3121959"/>
            <a:ext cx="3700462" cy="571500"/>
          </a:xfrm>
          <a:prstGeom prst="rect">
            <a:avLst/>
          </a:prstGeom>
          <a:noFill/>
          <a:ln w="9525">
            <a:noFill/>
            <a:miter lim="800000"/>
            <a:headEnd/>
            <a:tailEnd/>
          </a:ln>
          <a:effectLst/>
        </p:spPr>
        <p:txBody>
          <a:bodyPr/>
          <a:lstStyle/>
          <a:p>
            <a:pPr>
              <a:spcBef>
                <a:spcPct val="20000"/>
              </a:spcBef>
            </a:pPr>
            <a:endParaRPr lang="en-US" sz="2400" b="1" dirty="0">
              <a:solidFill>
                <a:srgbClr val="FF0000"/>
              </a:solidFill>
            </a:endParaRPr>
          </a:p>
        </p:txBody>
      </p:sp>
      <p:sp>
        <p:nvSpPr>
          <p:cNvPr id="19" name="Rectangle 14"/>
          <p:cNvSpPr>
            <a:spLocks noChangeArrowheads="1"/>
          </p:cNvSpPr>
          <p:nvPr/>
        </p:nvSpPr>
        <p:spPr bwMode="auto">
          <a:xfrm>
            <a:off x="1295400" y="2550459"/>
            <a:ext cx="3700462" cy="571500"/>
          </a:xfrm>
          <a:prstGeom prst="rect">
            <a:avLst/>
          </a:prstGeom>
          <a:noFill/>
          <a:ln w="9525">
            <a:noFill/>
            <a:miter lim="800000"/>
            <a:headEnd/>
            <a:tailEnd/>
          </a:ln>
          <a:effectLst/>
        </p:spPr>
        <p:txBody>
          <a:bodyPr/>
          <a:lstStyle/>
          <a:p>
            <a:pPr>
              <a:spcBef>
                <a:spcPct val="20000"/>
              </a:spcBef>
            </a:pPr>
            <a:endParaRPr lang="en-US" sz="2400" b="1" dirty="0">
              <a:solidFill>
                <a:srgbClr val="FF0000"/>
              </a:solidFill>
            </a:endParaRPr>
          </a:p>
        </p:txBody>
      </p:sp>
      <p:sp>
        <p:nvSpPr>
          <p:cNvPr id="20" name="Rectangle 16"/>
          <p:cNvSpPr>
            <a:spLocks noChangeArrowheads="1"/>
          </p:cNvSpPr>
          <p:nvPr/>
        </p:nvSpPr>
        <p:spPr bwMode="auto">
          <a:xfrm>
            <a:off x="1295400" y="1978959"/>
            <a:ext cx="3700462" cy="571500"/>
          </a:xfrm>
          <a:prstGeom prst="rect">
            <a:avLst/>
          </a:prstGeom>
          <a:noFill/>
          <a:ln w="9525">
            <a:noFill/>
            <a:miter lim="800000"/>
            <a:headEnd/>
            <a:tailEnd/>
          </a:ln>
          <a:effectLst/>
        </p:spPr>
        <p:txBody>
          <a:bodyPr/>
          <a:lstStyle/>
          <a:p>
            <a:pPr>
              <a:spcBef>
                <a:spcPct val="20000"/>
              </a:spcBef>
            </a:pPr>
            <a:endParaRPr lang="en-US" sz="2400" b="1" dirty="0">
              <a:solidFill>
                <a:srgbClr val="FF0000"/>
              </a:solidFill>
            </a:endParaRPr>
          </a:p>
        </p:txBody>
      </p:sp>
      <p:sp>
        <p:nvSpPr>
          <p:cNvPr id="21" name="Rectangle 18"/>
          <p:cNvSpPr>
            <a:spLocks noChangeArrowheads="1"/>
          </p:cNvSpPr>
          <p:nvPr/>
        </p:nvSpPr>
        <p:spPr bwMode="auto">
          <a:xfrm>
            <a:off x="2721769" y="1614453"/>
            <a:ext cx="3700462" cy="4525962"/>
          </a:xfrm>
          <a:prstGeom prst="rect">
            <a:avLst/>
          </a:prstGeom>
          <a:noFill/>
          <a:ln w="9525">
            <a:noFill/>
            <a:miter lim="800000"/>
            <a:headEnd/>
            <a:tailEnd/>
          </a:ln>
          <a:effectLst/>
        </p:spPr>
        <p:txBody>
          <a:bodyPr/>
          <a:lstStyle/>
          <a:p>
            <a:pPr marL="342900" indent="-342900">
              <a:lnSpc>
                <a:spcPct val="150000"/>
              </a:lnSpc>
              <a:spcBef>
                <a:spcPct val="20000"/>
              </a:spcBef>
              <a:buFont typeface="Wingdings" panose="05000000000000000000" pitchFamily="2" charset="2"/>
              <a:buChar char="q"/>
            </a:pPr>
            <a:r>
              <a:rPr lang="en-US" sz="2000" i="1" dirty="0"/>
              <a:t>Water level </a:t>
            </a:r>
            <a:r>
              <a:rPr lang="en-US" sz="2000" i="1" dirty="0" smtClean="0"/>
              <a:t>indicators</a:t>
            </a:r>
          </a:p>
          <a:p>
            <a:pPr marL="342900" indent="-342900">
              <a:lnSpc>
                <a:spcPct val="150000"/>
              </a:lnSpc>
              <a:spcBef>
                <a:spcPct val="20000"/>
              </a:spcBef>
              <a:buFont typeface="Wingdings" panose="05000000000000000000" pitchFamily="2" charset="2"/>
              <a:buChar char="q"/>
            </a:pPr>
            <a:r>
              <a:rPr lang="en-US" sz="2000" i="1" dirty="0"/>
              <a:t>Pressure gauge</a:t>
            </a:r>
            <a:r>
              <a:rPr lang="en-US" sz="2000" dirty="0"/>
              <a:t> </a:t>
            </a:r>
            <a:endParaRPr lang="en-US" sz="2000" dirty="0" smtClean="0"/>
          </a:p>
          <a:p>
            <a:pPr marL="342900" indent="-342900">
              <a:lnSpc>
                <a:spcPct val="150000"/>
              </a:lnSpc>
              <a:spcBef>
                <a:spcPct val="20000"/>
              </a:spcBef>
              <a:buFont typeface="Wingdings" panose="05000000000000000000" pitchFamily="2" charset="2"/>
              <a:buChar char="q"/>
            </a:pPr>
            <a:r>
              <a:rPr lang="en-US" sz="2000" i="1" dirty="0"/>
              <a:t>Safety valves</a:t>
            </a:r>
            <a:r>
              <a:rPr lang="en-US" sz="2000" dirty="0"/>
              <a:t> </a:t>
            </a:r>
            <a:endParaRPr lang="en-US" sz="2000" dirty="0" smtClean="0"/>
          </a:p>
          <a:p>
            <a:pPr marL="342900" indent="-342900">
              <a:lnSpc>
                <a:spcPct val="150000"/>
              </a:lnSpc>
              <a:spcBef>
                <a:spcPct val="20000"/>
              </a:spcBef>
              <a:buFont typeface="Wingdings" panose="05000000000000000000" pitchFamily="2" charset="2"/>
              <a:buChar char="q"/>
            </a:pPr>
            <a:r>
              <a:rPr lang="en-US" sz="2000" i="1" dirty="0" smtClean="0"/>
              <a:t>Steam </a:t>
            </a:r>
            <a:r>
              <a:rPr lang="en-US" sz="2000" i="1" dirty="0"/>
              <a:t>stop valve</a:t>
            </a:r>
            <a:r>
              <a:rPr lang="en-US" sz="2000" dirty="0"/>
              <a:t> </a:t>
            </a:r>
            <a:endParaRPr lang="en-US" sz="2000" dirty="0" smtClean="0"/>
          </a:p>
          <a:p>
            <a:pPr marL="342900" indent="-342900">
              <a:lnSpc>
                <a:spcPct val="150000"/>
              </a:lnSpc>
              <a:spcBef>
                <a:spcPct val="20000"/>
              </a:spcBef>
              <a:buFont typeface="Wingdings" panose="05000000000000000000" pitchFamily="2" charset="2"/>
              <a:buChar char="q"/>
            </a:pPr>
            <a:r>
              <a:rPr lang="en-US" sz="2000" i="1" dirty="0"/>
              <a:t>Blow-off </a:t>
            </a:r>
            <a:r>
              <a:rPr lang="en-US" sz="2000" i="1" dirty="0" smtClean="0"/>
              <a:t>valve</a:t>
            </a:r>
          </a:p>
          <a:p>
            <a:pPr marL="342900" indent="-342900">
              <a:lnSpc>
                <a:spcPct val="150000"/>
              </a:lnSpc>
              <a:spcBef>
                <a:spcPct val="20000"/>
              </a:spcBef>
              <a:buFont typeface="Wingdings" panose="05000000000000000000" pitchFamily="2" charset="2"/>
              <a:buChar char="q"/>
            </a:pPr>
            <a:r>
              <a:rPr lang="en-US" sz="2000" i="1" dirty="0"/>
              <a:t>Feed check valve</a:t>
            </a:r>
            <a:r>
              <a:rPr lang="en-US" sz="2000" dirty="0"/>
              <a:t> </a:t>
            </a:r>
            <a:endParaRPr lang="en-US" sz="2000" dirty="0" smtClean="0"/>
          </a:p>
          <a:p>
            <a:pPr marL="342900" indent="-342900">
              <a:lnSpc>
                <a:spcPct val="150000"/>
              </a:lnSpc>
              <a:spcBef>
                <a:spcPct val="20000"/>
              </a:spcBef>
              <a:buFont typeface="Wingdings" panose="05000000000000000000" pitchFamily="2" charset="2"/>
              <a:buChar char="q"/>
            </a:pPr>
            <a:r>
              <a:rPr lang="en-US" sz="2000" i="1" dirty="0"/>
              <a:t>Fusible plug</a:t>
            </a:r>
            <a:r>
              <a:rPr lang="en-US" sz="2000" dirty="0"/>
              <a:t> </a:t>
            </a:r>
            <a:endParaRPr lang="en-US" sz="2000" dirty="0" smtClean="0"/>
          </a:p>
          <a:p>
            <a:pPr marL="342900" indent="-342900">
              <a:lnSpc>
                <a:spcPct val="150000"/>
              </a:lnSpc>
              <a:spcBef>
                <a:spcPct val="20000"/>
              </a:spcBef>
              <a:buFont typeface="Wingdings" panose="05000000000000000000" pitchFamily="2" charset="2"/>
              <a:buChar char="q"/>
            </a:pPr>
            <a:r>
              <a:rPr lang="en-US" sz="2000" i="1" dirty="0"/>
              <a:t>Manhole &amp; Mud Box</a:t>
            </a:r>
          </a:p>
          <a:p>
            <a:pPr marL="342900" indent="-342900">
              <a:lnSpc>
                <a:spcPct val="150000"/>
              </a:lnSpc>
              <a:spcBef>
                <a:spcPct val="20000"/>
              </a:spcBef>
              <a:buFont typeface="Wingdings" panose="05000000000000000000" pitchFamily="2" charset="2"/>
              <a:buChar char="q"/>
            </a:pPr>
            <a:endParaRPr lang="en-US" sz="2000" dirty="0"/>
          </a:p>
          <a:p>
            <a:pPr marL="342900" indent="-342900">
              <a:lnSpc>
                <a:spcPct val="150000"/>
              </a:lnSpc>
              <a:spcBef>
                <a:spcPct val="20000"/>
              </a:spcBef>
              <a:buFont typeface="Wingdings" panose="05000000000000000000" pitchFamily="2" charset="2"/>
              <a:buChar char="q"/>
            </a:pPr>
            <a:endParaRPr lang="en-US" sz="2000" dirty="0"/>
          </a:p>
          <a:p>
            <a:pPr marL="342900" indent="-342900">
              <a:lnSpc>
                <a:spcPct val="150000"/>
              </a:lnSpc>
              <a:spcBef>
                <a:spcPct val="20000"/>
              </a:spcBef>
              <a:buFont typeface="Wingdings" panose="05000000000000000000" pitchFamily="2" charset="2"/>
              <a:buChar char="q"/>
            </a:pPr>
            <a:endParaRPr lang="en-US" sz="2000" dirty="0"/>
          </a:p>
          <a:p>
            <a:pPr marL="342900" indent="-342900">
              <a:lnSpc>
                <a:spcPct val="150000"/>
              </a:lnSpc>
              <a:spcBef>
                <a:spcPct val="20000"/>
              </a:spcBef>
              <a:buFont typeface="Wingdings" panose="05000000000000000000" pitchFamily="2" charset="2"/>
              <a:buChar char="q"/>
            </a:pPr>
            <a:endParaRPr lang="en-US" sz="2000" dirty="0"/>
          </a:p>
          <a:p>
            <a:pPr marL="342900" indent="-342900">
              <a:lnSpc>
                <a:spcPct val="150000"/>
              </a:lnSpc>
              <a:spcBef>
                <a:spcPct val="20000"/>
              </a:spcBef>
              <a:buFont typeface="Wingdings" panose="05000000000000000000" pitchFamily="2" charset="2"/>
              <a:buChar char="q"/>
            </a:pPr>
            <a:endParaRPr lang="en-US" sz="2000" dirty="0"/>
          </a:p>
          <a:p>
            <a:pPr marL="342900" indent="-342900">
              <a:lnSpc>
                <a:spcPct val="150000"/>
              </a:lnSpc>
              <a:spcBef>
                <a:spcPct val="20000"/>
              </a:spcBef>
              <a:buFont typeface="Wingdings" panose="05000000000000000000" pitchFamily="2" charset="2"/>
              <a:buChar char="q"/>
            </a:pPr>
            <a:endParaRPr lang="en-US" sz="2000" dirty="0"/>
          </a:p>
          <a:p>
            <a:pPr marL="342900" indent="-342900">
              <a:lnSpc>
                <a:spcPct val="150000"/>
              </a:lnSpc>
              <a:spcBef>
                <a:spcPct val="20000"/>
              </a:spcBef>
              <a:buFont typeface="Wingdings" panose="05000000000000000000" pitchFamily="2" charset="2"/>
              <a:buChar char="q"/>
            </a:pPr>
            <a:r>
              <a:rPr lang="en-US" sz="2000" dirty="0" smtClean="0"/>
              <a:t> </a:t>
            </a:r>
            <a:endParaRPr lang="en-US" sz="2000" dirty="0"/>
          </a:p>
        </p:txBody>
      </p:sp>
    </p:spTree>
    <p:extLst>
      <p:ext uri="{BB962C8B-B14F-4D97-AF65-F5344CB8AC3E}">
        <p14:creationId xmlns:p14="http://schemas.microsoft.com/office/powerpoint/2010/main" val="238940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14" end="14"/>
                                            </p:txEl>
                                          </p:spTgt>
                                        </p:tgtEl>
                                        <p:attrNameLst>
                                          <p:attrName>style.visibility</p:attrName>
                                        </p:attrNameLst>
                                      </p:cBhvr>
                                      <p:to>
                                        <p:strVal val="visible"/>
                                      </p:to>
                                    </p:set>
                                    <p:animEffect transition="in" filter="fade">
                                      <p:cBhvr>
                                        <p:cTn id="12" dur="500"/>
                                        <p:tgtEl>
                                          <p:spTgt spid="21">
                                            <p:txEl>
                                              <p:pRg st="14" end="1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fade">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fade">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fade">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fade">
                                      <p:cBhvr>
                                        <p:cTn id="32" dur="500"/>
                                        <p:tgtEl>
                                          <p:spTgt spid="2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xEl>
                                              <p:pRg st="5" end="5"/>
                                            </p:txEl>
                                          </p:spTgt>
                                        </p:tgtEl>
                                        <p:attrNameLst>
                                          <p:attrName>style.visibility</p:attrName>
                                        </p:attrNameLst>
                                      </p:cBhvr>
                                      <p:to>
                                        <p:strVal val="visible"/>
                                      </p:to>
                                    </p:set>
                                    <p:animEffect transition="in" filter="fade">
                                      <p:cBhvr>
                                        <p:cTn id="37" dur="500"/>
                                        <p:tgtEl>
                                          <p:spTgt spid="2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xEl>
                                              <p:pRg st="6" end="6"/>
                                            </p:txEl>
                                          </p:spTgt>
                                        </p:tgtEl>
                                        <p:attrNameLst>
                                          <p:attrName>style.visibility</p:attrName>
                                        </p:attrNameLst>
                                      </p:cBhvr>
                                      <p:to>
                                        <p:strVal val="visible"/>
                                      </p:to>
                                    </p:set>
                                    <p:animEffect transition="in" filter="fade">
                                      <p:cBhvr>
                                        <p:cTn id="42" dur="500"/>
                                        <p:tgtEl>
                                          <p:spTgt spid="2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xEl>
                                              <p:pRg st="7" end="7"/>
                                            </p:txEl>
                                          </p:spTgt>
                                        </p:tgtEl>
                                        <p:attrNameLst>
                                          <p:attrName>style.visibility</p:attrName>
                                        </p:attrNameLst>
                                      </p:cBhvr>
                                      <p:to>
                                        <p:strVal val="visible"/>
                                      </p:to>
                                    </p:set>
                                    <p:animEffect transition="in" filter="fade">
                                      <p:cBhvr>
                                        <p:cTn id="47" dur="500"/>
                                        <p:tgtEl>
                                          <p:spTgt spid="2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nodePh="1">
                                  <p:stCondLst>
                                    <p:cond delay="0"/>
                                  </p:stCondLst>
                                  <p:endCondLst>
                                    <p:cond evt="begin" delay="0">
                                      <p:tn val="50"/>
                                    </p:cond>
                                  </p:end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nodePh="1">
                                  <p:stCondLst>
                                    <p:cond delay="0"/>
                                  </p:stCondLst>
                                  <p:endCondLst>
                                    <p:cond evt="begin" delay="0">
                                      <p:tn val="55"/>
                                    </p:cond>
                                  </p:end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nodePh="1">
                                  <p:stCondLst>
                                    <p:cond delay="0"/>
                                  </p:stCondLst>
                                  <p:endCondLst>
                                    <p:cond evt="begin" delay="0">
                                      <p:tn val="60"/>
                                    </p:cond>
                                  </p:end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nodePh="1">
                                  <p:stCondLst>
                                    <p:cond delay="0"/>
                                  </p:stCondLst>
                                  <p:endCondLst>
                                    <p:cond evt="begin" delay="0">
                                      <p:tn val="65"/>
                                    </p:cond>
                                  </p:end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nodePh="1">
                                  <p:stCondLst>
                                    <p:cond delay="0"/>
                                  </p:stCondLst>
                                  <p:endCondLst>
                                    <p:cond evt="begin" delay="0">
                                      <p:tn val="70"/>
                                    </p:cond>
                                  </p:end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nodePh="1">
                                  <p:stCondLst>
                                    <p:cond delay="0"/>
                                  </p:stCondLst>
                                  <p:endCondLst>
                                    <p:cond evt="begin" delay="0">
                                      <p:tn val="75"/>
                                    </p:cond>
                                  </p:end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nodePh="1">
                                  <p:stCondLst>
                                    <p:cond delay="0"/>
                                  </p:stCondLst>
                                  <p:endCondLst>
                                    <p:cond evt="begin" delay="0">
                                      <p:tn val="80"/>
                                    </p:cond>
                                  </p:end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6096000" y="6283124"/>
            <a:ext cx="2133600" cy="476250"/>
          </a:xfrm>
        </p:spPr>
        <p:txBody>
          <a:bodyPr/>
          <a:lstStyle/>
          <a:p>
            <a:fld id="{9C769DED-57CC-4E7B-9484-C2FC51AD84C9}" type="slidenum">
              <a:rPr lang="en-US"/>
              <a:pPr/>
              <a:t>2</a:t>
            </a:fld>
            <a:endParaRPr lang="en-US" dirty="0"/>
          </a:p>
        </p:txBody>
      </p:sp>
      <p:sp>
        <p:nvSpPr>
          <p:cNvPr id="172034" name="Rectangle 2"/>
          <p:cNvSpPr>
            <a:spLocks noGrp="1" noChangeArrowheads="1"/>
          </p:cNvSpPr>
          <p:nvPr>
            <p:ph type="title" idx="4294967295"/>
          </p:nvPr>
        </p:nvSpPr>
        <p:spPr>
          <a:xfrm>
            <a:off x="0" y="274638"/>
            <a:ext cx="8229600" cy="944562"/>
          </a:xfrm>
        </p:spPr>
        <p:txBody>
          <a:bodyPr/>
          <a:lstStyle/>
          <a:p>
            <a:r>
              <a:rPr lang="en-US" b="1" dirty="0">
                <a:solidFill>
                  <a:srgbClr val="FF3300"/>
                </a:solidFill>
                <a:effectLst>
                  <a:outerShdw blurRad="38100" dist="38100" dir="2700000" algn="tl">
                    <a:srgbClr val="000000">
                      <a:alpha val="43137"/>
                    </a:srgbClr>
                  </a:outerShdw>
                </a:effectLst>
                <a:latin typeface="Colonna MT" pitchFamily="82" charset="0"/>
              </a:rPr>
              <a:t>Steam Boilers</a:t>
            </a:r>
          </a:p>
        </p:txBody>
      </p:sp>
      <p:sp>
        <p:nvSpPr>
          <p:cNvPr id="172035" name="Rectangle 3"/>
          <p:cNvSpPr>
            <a:spLocks noGrp="1" noChangeArrowheads="1"/>
          </p:cNvSpPr>
          <p:nvPr>
            <p:ph type="body" idx="4294967295"/>
          </p:nvPr>
        </p:nvSpPr>
        <p:spPr>
          <a:xfrm>
            <a:off x="0" y="1295400"/>
            <a:ext cx="8458200" cy="4830763"/>
          </a:xfrm>
        </p:spPr>
        <p:txBody>
          <a:bodyPr/>
          <a:lstStyle/>
          <a:p>
            <a:pPr marL="609600" indent="-609600" algn="just">
              <a:lnSpc>
                <a:spcPct val="120000"/>
              </a:lnSpc>
              <a:buFontTx/>
              <a:buBlip>
                <a:blip r:embed="rId3"/>
              </a:buBlip>
            </a:pPr>
            <a:r>
              <a:rPr lang="en-US" sz="2400" dirty="0">
                <a:solidFill>
                  <a:schemeClr val="accent2"/>
                </a:solidFill>
                <a:effectLst>
                  <a:outerShdw blurRad="38100" dist="38100" dir="2700000" algn="tl">
                    <a:srgbClr val="C0C0C0"/>
                  </a:outerShdw>
                </a:effectLst>
              </a:rPr>
              <a:t>Definition of a Boiler</a:t>
            </a:r>
          </a:p>
          <a:p>
            <a:pPr marL="609600" indent="-609600" algn="just">
              <a:lnSpc>
                <a:spcPct val="120000"/>
              </a:lnSpc>
              <a:buFontTx/>
              <a:buNone/>
            </a:pPr>
            <a:r>
              <a:rPr lang="en-US" sz="2800" dirty="0"/>
              <a:t>	</a:t>
            </a:r>
            <a:r>
              <a:rPr lang="en-US" sz="2400" dirty="0"/>
              <a:t>Boiler is defined as a closed metallic vessel in which the water is converted into steam above the atmospheric pressure by the application of heat generated by the combustion of fuels.</a:t>
            </a:r>
          </a:p>
          <a:p>
            <a:pPr marL="609600" indent="-609600" algn="just">
              <a:lnSpc>
                <a:spcPct val="120000"/>
              </a:lnSpc>
              <a:buFontTx/>
              <a:buNone/>
            </a:pPr>
            <a:endParaRPr lang="en-US" sz="800" b="1" dirty="0"/>
          </a:p>
          <a:p>
            <a:pPr marL="609600" indent="-609600" algn="just">
              <a:lnSpc>
                <a:spcPct val="120000"/>
              </a:lnSpc>
              <a:buFontTx/>
              <a:buBlip>
                <a:blip r:embed="rId3"/>
              </a:buBlip>
            </a:pPr>
            <a:r>
              <a:rPr lang="en-US" sz="2400" dirty="0">
                <a:solidFill>
                  <a:schemeClr val="accent2"/>
                </a:solidFill>
                <a:effectLst>
                  <a:outerShdw blurRad="38100" dist="38100" dir="2700000" algn="tl">
                    <a:srgbClr val="C0C0C0"/>
                  </a:outerShdw>
                </a:effectLst>
              </a:rPr>
              <a:t>Function of a Boiler</a:t>
            </a:r>
          </a:p>
          <a:p>
            <a:pPr marL="609600" indent="-609600" algn="just">
              <a:lnSpc>
                <a:spcPct val="120000"/>
              </a:lnSpc>
              <a:buFontTx/>
              <a:buNone/>
            </a:pPr>
            <a:r>
              <a:rPr lang="en-US" sz="2800" dirty="0"/>
              <a:t>	</a:t>
            </a:r>
            <a:r>
              <a:rPr lang="en-US" sz="2400" dirty="0"/>
              <a:t>The function of a boiler is to generate &amp; supply the steam at the required constant pressure with its quality either dry, wet or superheated.</a:t>
            </a:r>
            <a:r>
              <a:rPr lang="en-US" sz="2800" dirty="0"/>
              <a:t> </a:t>
            </a:r>
          </a:p>
          <a:p>
            <a:pPr marL="609600" indent="-609600" algn="just">
              <a:lnSpc>
                <a:spcPct val="90000"/>
              </a:lnSpc>
              <a:buFontTx/>
              <a:buAutoNum type="arabicPeriod"/>
            </a:pPr>
            <a:endParaRPr lang="en-US" sz="2800" dirty="0"/>
          </a:p>
        </p:txBody>
      </p:sp>
      <p:sp>
        <p:nvSpPr>
          <p:cNvPr id="3" name="Footer Placeholder 2"/>
          <p:cNvSpPr>
            <a:spLocks noGrp="1"/>
          </p:cNvSpPr>
          <p:nvPr>
            <p:ph type="ftr" sz="quarter" idx="4294967295"/>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endParaRPr lang="en-US" dirty="0">
              <a:solidFill>
                <a:schemeClr val="accent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0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203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0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95F758FF-697D-4BDA-8031-5BC75B1A0989}" type="slidenum">
              <a:rPr lang="en-US"/>
              <a:pPr/>
              <a:t>20</a:t>
            </a:fld>
            <a:endParaRPr lang="en-US"/>
          </a:p>
        </p:txBody>
      </p:sp>
      <p:sp>
        <p:nvSpPr>
          <p:cNvPr id="421890" name="Rectangle 2"/>
          <p:cNvSpPr>
            <a:spLocks noGrp="1" noChangeArrowheads="1"/>
          </p:cNvSpPr>
          <p:nvPr>
            <p:ph type="title"/>
          </p:nvPr>
        </p:nvSpPr>
        <p:spPr>
          <a:xfrm>
            <a:off x="457200" y="228600"/>
            <a:ext cx="8229600" cy="533400"/>
          </a:xfrm>
        </p:spPr>
        <p:txBody>
          <a:bodyPr/>
          <a:lstStyle/>
          <a:p>
            <a:r>
              <a:rPr lang="en-US" sz="2800" b="1">
                <a:solidFill>
                  <a:srgbClr val="FF3300"/>
                </a:solidFill>
                <a:effectLst>
                  <a:outerShdw blurRad="38100" dist="38100" dir="2700000" algn="tl">
                    <a:srgbClr val="C0C0C0"/>
                  </a:outerShdw>
                </a:effectLst>
              </a:rPr>
              <a:t>Functions of Boiler Mountings</a:t>
            </a:r>
            <a:r>
              <a:rPr lang="en-US" sz="4000" b="1">
                <a:solidFill>
                  <a:srgbClr val="FF3300"/>
                </a:solidFill>
                <a:effectLst>
                  <a:outerShdw blurRad="38100" dist="38100" dir="2700000" algn="tl">
                    <a:srgbClr val="C0C0C0"/>
                  </a:outerShdw>
                </a:effectLst>
              </a:rPr>
              <a:t> </a:t>
            </a:r>
          </a:p>
        </p:txBody>
      </p:sp>
      <p:sp>
        <p:nvSpPr>
          <p:cNvPr id="421891" name="Rectangle 3"/>
          <p:cNvSpPr>
            <a:spLocks noGrp="1" noChangeArrowheads="1"/>
          </p:cNvSpPr>
          <p:nvPr>
            <p:ph type="body" sz="half" idx="1"/>
          </p:nvPr>
        </p:nvSpPr>
        <p:spPr>
          <a:xfrm>
            <a:off x="365881" y="1080645"/>
            <a:ext cx="4122967" cy="5287962"/>
          </a:xfrm>
        </p:spPr>
        <p:txBody>
          <a:bodyPr/>
          <a:lstStyle/>
          <a:p>
            <a:pPr algn="just">
              <a:lnSpc>
                <a:spcPct val="125000"/>
              </a:lnSpc>
              <a:buFontTx/>
              <a:buBlip>
                <a:blip r:embed="rId3"/>
              </a:buBlip>
            </a:pPr>
            <a:r>
              <a:rPr lang="en-US" sz="2000" b="1" i="1" dirty="0">
                <a:solidFill>
                  <a:schemeClr val="accent2"/>
                </a:solidFill>
                <a:effectLst>
                  <a:outerShdw blurRad="38100" dist="38100" dir="2700000" algn="tl">
                    <a:srgbClr val="C0C0C0"/>
                  </a:outerShdw>
                </a:effectLst>
              </a:rPr>
              <a:t>Water Level Indicator:</a:t>
            </a:r>
            <a:r>
              <a:rPr lang="en-US" sz="2000" b="1" i="1" dirty="0"/>
              <a:t> </a:t>
            </a:r>
          </a:p>
          <a:p>
            <a:pPr algn="just">
              <a:lnSpc>
                <a:spcPct val="125000"/>
              </a:lnSpc>
              <a:buFontTx/>
              <a:buNone/>
            </a:pPr>
            <a:r>
              <a:rPr lang="en-US" sz="2000" dirty="0"/>
              <a:t>	It is used to indicate the level of water inside the boiler </a:t>
            </a:r>
            <a:r>
              <a:rPr lang="en-US" sz="2000" dirty="0" smtClean="0"/>
              <a:t>drum, and thereby guide the boiler attendant to maintain a constant level of water in the boiler drum. </a:t>
            </a:r>
          </a:p>
          <a:p>
            <a:pPr algn="just">
              <a:lnSpc>
                <a:spcPct val="125000"/>
              </a:lnSpc>
              <a:buFontTx/>
              <a:buNone/>
            </a:pPr>
            <a:endParaRPr lang="en-US" sz="2000" dirty="0"/>
          </a:p>
          <a:p>
            <a:pPr algn="just">
              <a:lnSpc>
                <a:spcPct val="125000"/>
              </a:lnSpc>
              <a:buFontTx/>
              <a:buBlip>
                <a:blip r:embed="rId3"/>
              </a:buBlip>
            </a:pPr>
            <a:r>
              <a:rPr lang="en-US" sz="2000" b="1" i="1" dirty="0" smtClean="0">
                <a:solidFill>
                  <a:schemeClr val="accent2"/>
                </a:solidFill>
                <a:effectLst>
                  <a:outerShdw blurRad="38100" dist="38100" dir="2700000" algn="tl">
                    <a:srgbClr val="C0C0C0"/>
                  </a:outerShdw>
                </a:effectLst>
              </a:rPr>
              <a:t>Pressure </a:t>
            </a:r>
            <a:r>
              <a:rPr lang="en-US" sz="2000" b="1" i="1" dirty="0">
                <a:solidFill>
                  <a:schemeClr val="accent2"/>
                </a:solidFill>
                <a:effectLst>
                  <a:outerShdw blurRad="38100" dist="38100" dir="2700000" algn="tl">
                    <a:srgbClr val="C0C0C0"/>
                  </a:outerShdw>
                </a:effectLst>
              </a:rPr>
              <a:t>Gauge:</a:t>
            </a:r>
            <a:r>
              <a:rPr lang="en-US" sz="2000" b="1" i="1" dirty="0"/>
              <a:t> </a:t>
            </a:r>
          </a:p>
          <a:p>
            <a:pPr algn="just">
              <a:lnSpc>
                <a:spcPct val="125000"/>
              </a:lnSpc>
              <a:buFontTx/>
              <a:buNone/>
            </a:pPr>
            <a:r>
              <a:rPr lang="en-US" sz="2000" dirty="0"/>
              <a:t>	It is used to indicate the pressure of steam inside the boiler drum. </a:t>
            </a:r>
          </a:p>
        </p:txBody>
      </p:sp>
      <p:grpSp>
        <p:nvGrpSpPr>
          <p:cNvPr id="7" name="Group 3"/>
          <p:cNvGrpSpPr>
            <a:grpSpLocks/>
          </p:cNvGrpSpPr>
          <p:nvPr/>
        </p:nvGrpSpPr>
        <p:grpSpPr bwMode="auto">
          <a:xfrm>
            <a:off x="4953001" y="1066800"/>
            <a:ext cx="3733800" cy="2971800"/>
            <a:chOff x="864" y="816"/>
            <a:chExt cx="4080" cy="2976"/>
          </a:xfrm>
        </p:grpSpPr>
        <p:pic>
          <p:nvPicPr>
            <p:cNvPr id="9" name="Picture 4"/>
            <p:cNvPicPr>
              <a:picLocks noChangeAspect="1" noChangeArrowheads="1"/>
            </p:cNvPicPr>
            <p:nvPr/>
          </p:nvPicPr>
          <p:blipFill>
            <a:blip r:embed="rId4">
              <a:lum contrast="12000"/>
            </a:blip>
            <a:srcRect l="19420" t="20200" r="19418" b="20419"/>
            <a:stretch>
              <a:fillRect/>
            </a:stretch>
          </p:blipFill>
          <p:spPr bwMode="auto">
            <a:xfrm>
              <a:off x="864" y="816"/>
              <a:ext cx="4080" cy="2976"/>
            </a:xfrm>
            <a:prstGeom prst="rect">
              <a:avLst/>
            </a:prstGeom>
            <a:noFill/>
            <a:ln w="9525">
              <a:noFill/>
              <a:miter lim="800000"/>
              <a:headEnd/>
              <a:tailEnd/>
            </a:ln>
          </p:spPr>
        </p:pic>
        <p:grpSp>
          <p:nvGrpSpPr>
            <p:cNvPr id="10" name="Group 5"/>
            <p:cNvGrpSpPr>
              <a:grpSpLocks/>
            </p:cNvGrpSpPr>
            <p:nvPr/>
          </p:nvGrpSpPr>
          <p:grpSpPr bwMode="auto">
            <a:xfrm>
              <a:off x="969" y="1641"/>
              <a:ext cx="333" cy="96"/>
              <a:chOff x="960" y="1638"/>
              <a:chExt cx="333" cy="96"/>
            </a:xfrm>
          </p:grpSpPr>
          <p:sp>
            <p:nvSpPr>
              <p:cNvPr id="11" name="Line 6"/>
              <p:cNvSpPr>
                <a:spLocks noChangeShapeType="1"/>
              </p:cNvSpPr>
              <p:nvPr/>
            </p:nvSpPr>
            <p:spPr bwMode="auto">
              <a:xfrm flipH="1">
                <a:off x="1149" y="1665"/>
                <a:ext cx="96" cy="0"/>
              </a:xfrm>
              <a:prstGeom prst="line">
                <a:avLst/>
              </a:prstGeom>
              <a:noFill/>
              <a:ln w="15875">
                <a:solidFill>
                  <a:schemeClr val="tx1"/>
                </a:solidFill>
                <a:round/>
                <a:headEnd/>
                <a:tailEnd/>
              </a:ln>
              <a:effectLst/>
            </p:spPr>
            <p:txBody>
              <a:bodyPr/>
              <a:lstStyle/>
              <a:p>
                <a:endParaRPr lang="en-US"/>
              </a:p>
            </p:txBody>
          </p:sp>
          <p:sp>
            <p:nvSpPr>
              <p:cNvPr id="12" name="Line 7"/>
              <p:cNvSpPr>
                <a:spLocks noChangeShapeType="1"/>
              </p:cNvSpPr>
              <p:nvPr/>
            </p:nvSpPr>
            <p:spPr bwMode="auto">
              <a:xfrm flipH="1">
                <a:off x="1146" y="1695"/>
                <a:ext cx="147" cy="0"/>
              </a:xfrm>
              <a:prstGeom prst="line">
                <a:avLst/>
              </a:prstGeom>
              <a:noFill/>
              <a:ln w="15875">
                <a:solidFill>
                  <a:schemeClr val="tx1"/>
                </a:solidFill>
                <a:round/>
                <a:headEnd/>
                <a:tailEnd/>
              </a:ln>
              <a:effectLst/>
            </p:spPr>
            <p:txBody>
              <a:bodyPr/>
              <a:lstStyle/>
              <a:p>
                <a:endParaRPr lang="en-US"/>
              </a:p>
            </p:txBody>
          </p:sp>
          <p:sp>
            <p:nvSpPr>
              <p:cNvPr id="13" name="Rectangle 8"/>
              <p:cNvSpPr>
                <a:spLocks noChangeArrowheads="1"/>
              </p:cNvSpPr>
              <p:nvPr/>
            </p:nvSpPr>
            <p:spPr bwMode="auto">
              <a:xfrm>
                <a:off x="1056" y="1638"/>
                <a:ext cx="96" cy="96"/>
              </a:xfrm>
              <a:prstGeom prst="rect">
                <a:avLst/>
              </a:prstGeom>
              <a:solidFill>
                <a:schemeClr val="bg1"/>
              </a:solidFill>
              <a:ln w="15875">
                <a:solidFill>
                  <a:schemeClr val="tx1"/>
                </a:solidFill>
                <a:miter lim="800000"/>
                <a:headEnd/>
                <a:tailEnd/>
              </a:ln>
              <a:effectLst/>
            </p:spPr>
            <p:txBody>
              <a:bodyPr wrap="none" anchor="ctr"/>
              <a:lstStyle/>
              <a:p>
                <a:endParaRPr lang="en-US"/>
              </a:p>
            </p:txBody>
          </p:sp>
          <p:sp>
            <p:nvSpPr>
              <p:cNvPr id="14" name="Line 9"/>
              <p:cNvSpPr>
                <a:spLocks noChangeShapeType="1"/>
              </p:cNvSpPr>
              <p:nvPr/>
            </p:nvSpPr>
            <p:spPr bwMode="auto">
              <a:xfrm>
                <a:off x="960" y="1680"/>
                <a:ext cx="96" cy="0"/>
              </a:xfrm>
              <a:prstGeom prst="line">
                <a:avLst/>
              </a:prstGeom>
              <a:noFill/>
              <a:ln w="15875">
                <a:solidFill>
                  <a:schemeClr val="tx1"/>
                </a:solidFill>
                <a:round/>
                <a:headEnd/>
                <a:tailEnd/>
              </a:ln>
              <a:effectLst/>
            </p:spPr>
            <p:txBody>
              <a:bodyPr/>
              <a:lstStyle/>
              <a:p>
                <a:endParaRPr lang="en-US"/>
              </a:p>
            </p:txBody>
          </p:sp>
          <p:sp>
            <p:nvSpPr>
              <p:cNvPr id="15" name="Line 10"/>
              <p:cNvSpPr>
                <a:spLocks noChangeShapeType="1"/>
              </p:cNvSpPr>
              <p:nvPr/>
            </p:nvSpPr>
            <p:spPr bwMode="auto">
              <a:xfrm>
                <a:off x="960" y="1713"/>
                <a:ext cx="96" cy="0"/>
              </a:xfrm>
              <a:prstGeom prst="line">
                <a:avLst/>
              </a:prstGeom>
              <a:noFill/>
              <a:ln w="15875">
                <a:solidFill>
                  <a:schemeClr val="tx1"/>
                </a:solidFill>
                <a:round/>
                <a:headEnd/>
                <a:tailEnd/>
              </a:ln>
              <a:effectLst/>
            </p:spPr>
            <p:txBody>
              <a:bodyPr/>
              <a:lstStyle/>
              <a:p>
                <a:endParaRPr lang="en-US"/>
              </a:p>
            </p:txBody>
          </p:sp>
        </p:grpSp>
      </p:grpSp>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2979" t="1108" r="41119" b="15796"/>
          <a:stretch/>
        </p:blipFill>
        <p:spPr bwMode="auto">
          <a:xfrm>
            <a:off x="6629400" y="3947911"/>
            <a:ext cx="1905000" cy="2631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275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891">
                                            <p:txEl>
                                              <p:pRg st="0" end="0"/>
                                            </p:txEl>
                                          </p:spTgt>
                                        </p:tgtEl>
                                        <p:attrNameLst>
                                          <p:attrName>style.visibility</p:attrName>
                                        </p:attrNameLst>
                                      </p:cBhvr>
                                      <p:to>
                                        <p:strVal val="visible"/>
                                      </p:to>
                                    </p:set>
                                    <p:animEffect transition="in" filter="fade">
                                      <p:cBhvr>
                                        <p:cTn id="7" dur="500"/>
                                        <p:tgtEl>
                                          <p:spTgt spid="421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1891">
                                            <p:txEl>
                                              <p:pRg st="1" end="1"/>
                                            </p:txEl>
                                          </p:spTgt>
                                        </p:tgtEl>
                                        <p:attrNameLst>
                                          <p:attrName>style.visibility</p:attrName>
                                        </p:attrNameLst>
                                      </p:cBhvr>
                                      <p:to>
                                        <p:strVal val="visible"/>
                                      </p:to>
                                    </p:set>
                                    <p:animEffect transition="in" filter="fade">
                                      <p:cBhvr>
                                        <p:cTn id="12" dur="500"/>
                                        <p:tgtEl>
                                          <p:spTgt spid="421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1891">
                                            <p:txEl>
                                              <p:pRg st="3" end="3"/>
                                            </p:txEl>
                                          </p:spTgt>
                                        </p:tgtEl>
                                        <p:attrNameLst>
                                          <p:attrName>style.visibility</p:attrName>
                                        </p:attrNameLst>
                                      </p:cBhvr>
                                      <p:to>
                                        <p:strVal val="visible"/>
                                      </p:to>
                                    </p:set>
                                    <p:animEffect transition="in" filter="fade">
                                      <p:cBhvr>
                                        <p:cTn id="17" dur="500"/>
                                        <p:tgtEl>
                                          <p:spTgt spid="4218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1891">
                                            <p:txEl>
                                              <p:pRg st="4" end="4"/>
                                            </p:txEl>
                                          </p:spTgt>
                                        </p:tgtEl>
                                        <p:attrNameLst>
                                          <p:attrName>style.visibility</p:attrName>
                                        </p:attrNameLst>
                                      </p:cBhvr>
                                      <p:to>
                                        <p:strVal val="visible"/>
                                      </p:to>
                                    </p:set>
                                    <p:animEffect transition="in" filter="fade">
                                      <p:cBhvr>
                                        <p:cTn id="22" dur="500"/>
                                        <p:tgtEl>
                                          <p:spTgt spid="4218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95F758FF-697D-4BDA-8031-5BC75B1A0989}" type="slidenum">
              <a:rPr lang="en-US"/>
              <a:pPr/>
              <a:t>21</a:t>
            </a:fld>
            <a:endParaRPr lang="en-US"/>
          </a:p>
        </p:txBody>
      </p:sp>
      <p:sp>
        <p:nvSpPr>
          <p:cNvPr id="421890" name="Rectangle 2"/>
          <p:cNvSpPr>
            <a:spLocks noGrp="1" noChangeArrowheads="1"/>
          </p:cNvSpPr>
          <p:nvPr>
            <p:ph type="title"/>
          </p:nvPr>
        </p:nvSpPr>
        <p:spPr>
          <a:xfrm>
            <a:off x="457200" y="228600"/>
            <a:ext cx="8229600" cy="533400"/>
          </a:xfrm>
        </p:spPr>
        <p:txBody>
          <a:bodyPr/>
          <a:lstStyle/>
          <a:p>
            <a:r>
              <a:rPr lang="en-US" sz="2800" b="1">
                <a:solidFill>
                  <a:srgbClr val="FF3300"/>
                </a:solidFill>
                <a:effectLst>
                  <a:outerShdw blurRad="38100" dist="38100" dir="2700000" algn="tl">
                    <a:srgbClr val="C0C0C0"/>
                  </a:outerShdw>
                </a:effectLst>
              </a:rPr>
              <a:t>Functions of Boiler Mountings</a:t>
            </a:r>
            <a:r>
              <a:rPr lang="en-US" sz="4000" b="1">
                <a:solidFill>
                  <a:srgbClr val="FF3300"/>
                </a:solidFill>
                <a:effectLst>
                  <a:outerShdw blurRad="38100" dist="38100" dir="2700000" algn="tl">
                    <a:srgbClr val="C0C0C0"/>
                  </a:outerShdw>
                </a:effectLst>
              </a:rPr>
              <a:t> </a:t>
            </a:r>
          </a:p>
        </p:txBody>
      </p:sp>
      <p:sp>
        <p:nvSpPr>
          <p:cNvPr id="421891" name="Rectangle 3"/>
          <p:cNvSpPr>
            <a:spLocks noGrp="1" noChangeArrowheads="1"/>
          </p:cNvSpPr>
          <p:nvPr>
            <p:ph type="body" sz="half" idx="1"/>
          </p:nvPr>
        </p:nvSpPr>
        <p:spPr>
          <a:xfrm>
            <a:off x="228600" y="884238"/>
            <a:ext cx="4191000" cy="5287962"/>
          </a:xfrm>
        </p:spPr>
        <p:txBody>
          <a:bodyPr/>
          <a:lstStyle/>
          <a:p>
            <a:pPr algn="just">
              <a:lnSpc>
                <a:spcPct val="125000"/>
              </a:lnSpc>
              <a:buFontTx/>
              <a:buBlip>
                <a:blip r:embed="rId3"/>
              </a:buBlip>
            </a:pPr>
            <a:r>
              <a:rPr lang="en-US" sz="1800" b="1" i="1" dirty="0">
                <a:solidFill>
                  <a:schemeClr val="accent2"/>
                </a:solidFill>
                <a:effectLst>
                  <a:outerShdw blurRad="38100" dist="38100" dir="2700000" algn="tl">
                    <a:srgbClr val="C0C0C0"/>
                  </a:outerShdw>
                </a:effectLst>
              </a:rPr>
              <a:t>Safety Valve :</a:t>
            </a:r>
            <a:r>
              <a:rPr lang="en-US" sz="1800" dirty="0" smtClean="0"/>
              <a:t> </a:t>
            </a:r>
            <a:endParaRPr lang="en-US" sz="1800" dirty="0"/>
          </a:p>
          <a:p>
            <a:pPr algn="just">
              <a:lnSpc>
                <a:spcPct val="125000"/>
              </a:lnSpc>
              <a:buFontTx/>
              <a:buNone/>
            </a:pPr>
            <a:r>
              <a:rPr lang="en-US" sz="1800" dirty="0"/>
              <a:t>	</a:t>
            </a:r>
            <a:r>
              <a:rPr lang="en-US" sz="1800" dirty="0" smtClean="0"/>
              <a:t>The function of the safety valve is to prevent the steam pressure in the boiler from exceeding a certain predetermined value. </a:t>
            </a:r>
          </a:p>
          <a:p>
            <a:pPr algn="just">
              <a:lnSpc>
                <a:spcPct val="125000"/>
              </a:lnSpc>
              <a:buFontTx/>
              <a:buNone/>
            </a:pPr>
            <a:endParaRPr lang="en-US" sz="1800" dirty="0"/>
          </a:p>
          <a:p>
            <a:pPr algn="just">
              <a:lnSpc>
                <a:spcPct val="125000"/>
              </a:lnSpc>
              <a:buFontTx/>
              <a:buBlip>
                <a:blip r:embed="rId3"/>
              </a:buBlip>
            </a:pPr>
            <a:r>
              <a:rPr lang="en-US" sz="1800" b="1" i="1" dirty="0">
                <a:solidFill>
                  <a:schemeClr val="accent2"/>
                </a:solidFill>
                <a:effectLst>
                  <a:outerShdw blurRad="38100" dist="38100" dir="2700000" algn="tl">
                    <a:srgbClr val="C0C0C0"/>
                  </a:outerShdw>
                </a:effectLst>
              </a:rPr>
              <a:t>Steam Stop Valve:</a:t>
            </a:r>
            <a:r>
              <a:rPr lang="en-US" sz="1800" b="1" i="1" dirty="0"/>
              <a:t> </a:t>
            </a:r>
          </a:p>
          <a:p>
            <a:pPr algn="just">
              <a:lnSpc>
                <a:spcPct val="125000"/>
              </a:lnSpc>
              <a:buFontTx/>
              <a:buNone/>
            </a:pPr>
            <a:r>
              <a:rPr lang="en-US" sz="1800" dirty="0"/>
              <a:t>	It is used to regulate the flow of steam from the boiler </a:t>
            </a:r>
            <a:r>
              <a:rPr lang="en-US" sz="1800" dirty="0" smtClean="0"/>
              <a:t>drum to the steam pipe or from one steam pipe to another. </a:t>
            </a:r>
            <a:endParaRPr lang="en-US" sz="1800" dirty="0"/>
          </a:p>
        </p:txBody>
      </p:sp>
      <p:grpSp>
        <p:nvGrpSpPr>
          <p:cNvPr id="5" name="Group 12"/>
          <p:cNvGrpSpPr>
            <a:grpSpLocks/>
          </p:cNvGrpSpPr>
          <p:nvPr/>
        </p:nvGrpSpPr>
        <p:grpSpPr bwMode="auto">
          <a:xfrm>
            <a:off x="4157152" y="1851819"/>
            <a:ext cx="4655152" cy="3352800"/>
            <a:chOff x="582" y="816"/>
            <a:chExt cx="4362" cy="2976"/>
          </a:xfrm>
        </p:grpSpPr>
        <p:grpSp>
          <p:nvGrpSpPr>
            <p:cNvPr id="7" name="Group 3"/>
            <p:cNvGrpSpPr>
              <a:grpSpLocks/>
            </p:cNvGrpSpPr>
            <p:nvPr/>
          </p:nvGrpSpPr>
          <p:grpSpPr bwMode="auto">
            <a:xfrm>
              <a:off x="864" y="816"/>
              <a:ext cx="4080" cy="2976"/>
              <a:chOff x="864" y="816"/>
              <a:chExt cx="4080" cy="2976"/>
            </a:xfrm>
          </p:grpSpPr>
          <p:pic>
            <p:nvPicPr>
              <p:cNvPr id="9" name="Picture 4"/>
              <p:cNvPicPr>
                <a:picLocks noChangeAspect="1" noChangeArrowheads="1"/>
              </p:cNvPicPr>
              <p:nvPr/>
            </p:nvPicPr>
            <p:blipFill>
              <a:blip r:embed="rId4">
                <a:lum contrast="12000"/>
              </a:blip>
              <a:srcRect l="19420" t="20200" r="19418" b="20419"/>
              <a:stretch>
                <a:fillRect/>
              </a:stretch>
            </p:blipFill>
            <p:spPr bwMode="auto">
              <a:xfrm>
                <a:off x="864" y="816"/>
                <a:ext cx="4080" cy="2976"/>
              </a:xfrm>
              <a:prstGeom prst="rect">
                <a:avLst/>
              </a:prstGeom>
              <a:noFill/>
              <a:ln w="9525">
                <a:noFill/>
                <a:miter lim="800000"/>
                <a:headEnd/>
                <a:tailEnd/>
              </a:ln>
            </p:spPr>
          </p:pic>
          <p:grpSp>
            <p:nvGrpSpPr>
              <p:cNvPr id="10" name="Group 5"/>
              <p:cNvGrpSpPr>
                <a:grpSpLocks/>
              </p:cNvGrpSpPr>
              <p:nvPr/>
            </p:nvGrpSpPr>
            <p:grpSpPr bwMode="auto">
              <a:xfrm>
                <a:off x="969" y="1641"/>
                <a:ext cx="333" cy="96"/>
                <a:chOff x="960" y="1638"/>
                <a:chExt cx="333" cy="96"/>
              </a:xfrm>
            </p:grpSpPr>
            <p:sp>
              <p:nvSpPr>
                <p:cNvPr id="11" name="Line 6"/>
                <p:cNvSpPr>
                  <a:spLocks noChangeShapeType="1"/>
                </p:cNvSpPr>
                <p:nvPr/>
              </p:nvSpPr>
              <p:spPr bwMode="auto">
                <a:xfrm flipH="1">
                  <a:off x="1149" y="1665"/>
                  <a:ext cx="96" cy="0"/>
                </a:xfrm>
                <a:prstGeom prst="line">
                  <a:avLst/>
                </a:prstGeom>
                <a:noFill/>
                <a:ln w="15875">
                  <a:solidFill>
                    <a:schemeClr val="tx1"/>
                  </a:solidFill>
                  <a:round/>
                  <a:headEnd/>
                  <a:tailEnd/>
                </a:ln>
                <a:effectLst/>
              </p:spPr>
              <p:txBody>
                <a:bodyPr/>
                <a:lstStyle/>
                <a:p>
                  <a:endParaRPr lang="en-US"/>
                </a:p>
              </p:txBody>
            </p:sp>
            <p:sp>
              <p:nvSpPr>
                <p:cNvPr id="12" name="Line 7"/>
                <p:cNvSpPr>
                  <a:spLocks noChangeShapeType="1"/>
                </p:cNvSpPr>
                <p:nvPr/>
              </p:nvSpPr>
              <p:spPr bwMode="auto">
                <a:xfrm flipH="1">
                  <a:off x="1146" y="1695"/>
                  <a:ext cx="147" cy="0"/>
                </a:xfrm>
                <a:prstGeom prst="line">
                  <a:avLst/>
                </a:prstGeom>
                <a:noFill/>
                <a:ln w="15875">
                  <a:solidFill>
                    <a:schemeClr val="tx1"/>
                  </a:solidFill>
                  <a:round/>
                  <a:headEnd/>
                  <a:tailEnd/>
                </a:ln>
                <a:effectLst/>
              </p:spPr>
              <p:txBody>
                <a:bodyPr/>
                <a:lstStyle/>
                <a:p>
                  <a:endParaRPr lang="en-US"/>
                </a:p>
              </p:txBody>
            </p:sp>
            <p:sp>
              <p:nvSpPr>
                <p:cNvPr id="13" name="Rectangle 8"/>
                <p:cNvSpPr>
                  <a:spLocks noChangeArrowheads="1"/>
                </p:cNvSpPr>
                <p:nvPr/>
              </p:nvSpPr>
              <p:spPr bwMode="auto">
                <a:xfrm>
                  <a:off x="1056" y="1638"/>
                  <a:ext cx="96" cy="96"/>
                </a:xfrm>
                <a:prstGeom prst="rect">
                  <a:avLst/>
                </a:prstGeom>
                <a:solidFill>
                  <a:schemeClr val="bg1"/>
                </a:solidFill>
                <a:ln w="15875">
                  <a:solidFill>
                    <a:schemeClr val="tx1"/>
                  </a:solidFill>
                  <a:miter lim="800000"/>
                  <a:headEnd/>
                  <a:tailEnd/>
                </a:ln>
                <a:effectLst/>
              </p:spPr>
              <p:txBody>
                <a:bodyPr wrap="none" anchor="ctr"/>
                <a:lstStyle/>
                <a:p>
                  <a:endParaRPr lang="en-US"/>
                </a:p>
              </p:txBody>
            </p:sp>
            <p:sp>
              <p:nvSpPr>
                <p:cNvPr id="14" name="Line 9"/>
                <p:cNvSpPr>
                  <a:spLocks noChangeShapeType="1"/>
                </p:cNvSpPr>
                <p:nvPr/>
              </p:nvSpPr>
              <p:spPr bwMode="auto">
                <a:xfrm>
                  <a:off x="960" y="1680"/>
                  <a:ext cx="96" cy="0"/>
                </a:xfrm>
                <a:prstGeom prst="line">
                  <a:avLst/>
                </a:prstGeom>
                <a:noFill/>
                <a:ln w="15875">
                  <a:solidFill>
                    <a:schemeClr val="tx1"/>
                  </a:solidFill>
                  <a:round/>
                  <a:headEnd/>
                  <a:tailEnd/>
                </a:ln>
                <a:effectLst/>
              </p:spPr>
              <p:txBody>
                <a:bodyPr/>
                <a:lstStyle/>
                <a:p>
                  <a:endParaRPr lang="en-US"/>
                </a:p>
              </p:txBody>
            </p:sp>
            <p:sp>
              <p:nvSpPr>
                <p:cNvPr id="15" name="Line 10"/>
                <p:cNvSpPr>
                  <a:spLocks noChangeShapeType="1"/>
                </p:cNvSpPr>
                <p:nvPr/>
              </p:nvSpPr>
              <p:spPr bwMode="auto">
                <a:xfrm>
                  <a:off x="960" y="1713"/>
                  <a:ext cx="96" cy="0"/>
                </a:xfrm>
                <a:prstGeom prst="line">
                  <a:avLst/>
                </a:prstGeom>
                <a:noFill/>
                <a:ln w="15875">
                  <a:solidFill>
                    <a:schemeClr val="tx1"/>
                  </a:solidFill>
                  <a:round/>
                  <a:headEnd/>
                  <a:tailEnd/>
                </a:ln>
                <a:effectLst/>
              </p:spPr>
              <p:txBody>
                <a:bodyPr/>
                <a:lstStyle/>
                <a:p>
                  <a:endParaRPr lang="en-US"/>
                </a:p>
              </p:txBody>
            </p:sp>
          </p:grpSp>
        </p:grpSp>
        <p:sp>
          <p:nvSpPr>
            <p:cNvPr id="8" name="Line 11"/>
            <p:cNvSpPr>
              <a:spLocks noChangeShapeType="1"/>
            </p:cNvSpPr>
            <p:nvPr/>
          </p:nvSpPr>
          <p:spPr bwMode="auto">
            <a:xfrm>
              <a:off x="582" y="1707"/>
              <a:ext cx="240" cy="0"/>
            </a:xfrm>
            <a:prstGeom prst="line">
              <a:avLst/>
            </a:prstGeom>
            <a:noFill/>
            <a:ln w="31750">
              <a:solidFill>
                <a:schemeClr val="tx1"/>
              </a:solidFill>
              <a:round/>
              <a:headEnd/>
              <a:tailEnd type="triangle" w="med" len="med"/>
            </a:ln>
            <a:effectLst/>
          </p:spPr>
          <p:txBody>
            <a:bodyPr/>
            <a:lstStyle/>
            <a:p>
              <a:endParaRPr lang="en-US"/>
            </a:p>
          </p:txBody>
        </p:sp>
      </p:grpSp>
      <p:sp>
        <p:nvSpPr>
          <p:cNvPr id="2" name="Rectangle 1"/>
          <p:cNvSpPr/>
          <p:nvPr/>
        </p:nvSpPr>
        <p:spPr>
          <a:xfrm>
            <a:off x="5720806" y="1519535"/>
            <a:ext cx="914400" cy="461665"/>
          </a:xfrm>
          <a:prstGeom prst="rect">
            <a:avLst/>
          </a:prstGeom>
        </p:spPr>
        <p:txBody>
          <a:bodyPr wrap="square">
            <a:spAutoFit/>
          </a:bodyPr>
          <a:lstStyle/>
          <a:p>
            <a:r>
              <a:rPr lang="en-US" sz="1200" b="1" i="1" dirty="0">
                <a:solidFill>
                  <a:srgbClr val="C00000"/>
                </a:solidFill>
                <a:effectLst>
                  <a:outerShdw blurRad="38100" dist="38100" dir="2700000" algn="tl">
                    <a:srgbClr val="C0C0C0"/>
                  </a:outerShdw>
                </a:effectLst>
              </a:rPr>
              <a:t>Safety Valve</a:t>
            </a:r>
            <a:endParaRPr lang="en-IN" sz="1200" dirty="0">
              <a:solidFill>
                <a:srgbClr val="C00000"/>
              </a:solidFill>
            </a:endParaRPr>
          </a:p>
        </p:txBody>
      </p:sp>
      <p:sp>
        <p:nvSpPr>
          <p:cNvPr id="16" name="Rectangle 15"/>
          <p:cNvSpPr/>
          <p:nvPr/>
        </p:nvSpPr>
        <p:spPr>
          <a:xfrm>
            <a:off x="7030977" y="1481756"/>
            <a:ext cx="914400" cy="461665"/>
          </a:xfrm>
          <a:prstGeom prst="rect">
            <a:avLst/>
          </a:prstGeom>
        </p:spPr>
        <p:txBody>
          <a:bodyPr wrap="square">
            <a:spAutoFit/>
          </a:bodyPr>
          <a:lstStyle/>
          <a:p>
            <a:r>
              <a:rPr lang="en-US" sz="1200" b="1" i="1" dirty="0" smtClean="0">
                <a:solidFill>
                  <a:srgbClr val="C00000"/>
                </a:solidFill>
                <a:effectLst>
                  <a:outerShdw blurRad="38100" dist="38100" dir="2700000" algn="tl">
                    <a:srgbClr val="C0C0C0"/>
                  </a:outerShdw>
                </a:effectLst>
              </a:rPr>
              <a:t>Stop Valve</a:t>
            </a:r>
            <a:endParaRPr lang="en-IN" sz="1200" dirty="0">
              <a:solidFill>
                <a:srgbClr val="C00000"/>
              </a:solidFill>
            </a:endParaRPr>
          </a:p>
        </p:txBody>
      </p:sp>
    </p:spTree>
    <p:extLst>
      <p:ext uri="{BB962C8B-B14F-4D97-AF65-F5344CB8AC3E}">
        <p14:creationId xmlns:p14="http://schemas.microsoft.com/office/powerpoint/2010/main" val="3719358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891">
                                            <p:txEl>
                                              <p:pRg st="0" end="0"/>
                                            </p:txEl>
                                          </p:spTgt>
                                        </p:tgtEl>
                                        <p:attrNameLst>
                                          <p:attrName>style.visibility</p:attrName>
                                        </p:attrNameLst>
                                      </p:cBhvr>
                                      <p:to>
                                        <p:strVal val="visible"/>
                                      </p:to>
                                    </p:set>
                                    <p:animEffect transition="in" filter="fade">
                                      <p:cBhvr>
                                        <p:cTn id="7" dur="500"/>
                                        <p:tgtEl>
                                          <p:spTgt spid="421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1891">
                                            <p:txEl>
                                              <p:pRg st="1" end="1"/>
                                            </p:txEl>
                                          </p:spTgt>
                                        </p:tgtEl>
                                        <p:attrNameLst>
                                          <p:attrName>style.visibility</p:attrName>
                                        </p:attrNameLst>
                                      </p:cBhvr>
                                      <p:to>
                                        <p:strVal val="visible"/>
                                      </p:to>
                                    </p:set>
                                    <p:animEffect transition="in" filter="fade">
                                      <p:cBhvr>
                                        <p:cTn id="12" dur="500"/>
                                        <p:tgtEl>
                                          <p:spTgt spid="421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1891">
                                            <p:txEl>
                                              <p:pRg st="3" end="3"/>
                                            </p:txEl>
                                          </p:spTgt>
                                        </p:tgtEl>
                                        <p:attrNameLst>
                                          <p:attrName>style.visibility</p:attrName>
                                        </p:attrNameLst>
                                      </p:cBhvr>
                                      <p:to>
                                        <p:strVal val="visible"/>
                                      </p:to>
                                    </p:set>
                                    <p:animEffect transition="in" filter="fade">
                                      <p:cBhvr>
                                        <p:cTn id="17" dur="500"/>
                                        <p:tgtEl>
                                          <p:spTgt spid="4218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1891">
                                            <p:txEl>
                                              <p:pRg st="4" end="4"/>
                                            </p:txEl>
                                          </p:spTgt>
                                        </p:tgtEl>
                                        <p:attrNameLst>
                                          <p:attrName>style.visibility</p:attrName>
                                        </p:attrNameLst>
                                      </p:cBhvr>
                                      <p:to>
                                        <p:strVal val="visible"/>
                                      </p:to>
                                    </p:set>
                                    <p:animEffect transition="in" filter="fade">
                                      <p:cBhvr>
                                        <p:cTn id="22" dur="500"/>
                                        <p:tgtEl>
                                          <p:spTgt spid="4218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half" idx="1"/>
          </p:nvPr>
        </p:nvSpPr>
        <p:spPr/>
        <p:txBody>
          <a:bodyPr/>
          <a:lstStyle/>
          <a:p>
            <a:endParaRPr lang="en-IN"/>
          </a:p>
        </p:txBody>
      </p:sp>
      <p:sp>
        <p:nvSpPr>
          <p:cNvPr id="4" name="Content Placeholder 3"/>
          <p:cNvSpPr>
            <a:spLocks noGrp="1"/>
          </p:cNvSpPr>
          <p:nvPr>
            <p:ph sz="half" idx="2"/>
          </p:nvPr>
        </p:nvSpPr>
        <p:spPr/>
        <p:txBody>
          <a:bodyPr/>
          <a:lstStyle/>
          <a:p>
            <a:endParaRPr lang="en-IN" dirty="0"/>
          </a:p>
        </p:txBody>
      </p:sp>
      <p:sp>
        <p:nvSpPr>
          <p:cNvPr id="5" name="Slide Number Placeholder 4"/>
          <p:cNvSpPr>
            <a:spLocks noGrp="1"/>
          </p:cNvSpPr>
          <p:nvPr>
            <p:ph type="sldNum" sz="quarter" idx="12"/>
          </p:nvPr>
        </p:nvSpPr>
        <p:spPr/>
        <p:txBody>
          <a:bodyPr/>
          <a:lstStyle/>
          <a:p>
            <a:fld id="{00C48B8C-171B-4733-B6D6-4BFF45760078}" type="slidenum">
              <a:rPr lang="en-US" smtClean="0"/>
              <a:pPr/>
              <a:t>22</a:t>
            </a:fld>
            <a:endParaRPr lang="en-US" dirty="0"/>
          </a:p>
        </p:txBody>
      </p:sp>
      <p:pic>
        <p:nvPicPr>
          <p:cNvPr id="6" name="Picture 2" descr="C:\Users\ACER\Desktop\MES AB\2013-01 (Jan)\scan001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64" t="1786" r="12867" b="10714"/>
          <a:stretch/>
        </p:blipFill>
        <p:spPr bwMode="auto">
          <a:xfrm>
            <a:off x="2942471" y="1263823"/>
            <a:ext cx="3259059" cy="4586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81082" y="894965"/>
            <a:ext cx="2755691" cy="461665"/>
          </a:xfrm>
          <a:prstGeom prst="rect">
            <a:avLst/>
          </a:prstGeom>
        </p:spPr>
        <p:txBody>
          <a:bodyPr wrap="none">
            <a:spAutoFit/>
          </a:bodyPr>
          <a:lstStyle/>
          <a:p>
            <a:r>
              <a:rPr lang="en-US" sz="2400" b="1" i="1" dirty="0">
                <a:solidFill>
                  <a:schemeClr val="accent2"/>
                </a:solidFill>
                <a:effectLst>
                  <a:outerShdw blurRad="38100" dist="38100" dir="2700000" algn="tl">
                    <a:srgbClr val="C0C0C0"/>
                  </a:outerShdw>
                </a:effectLst>
              </a:rPr>
              <a:t>Steam Stop Valve</a:t>
            </a:r>
            <a:endParaRPr lang="en-IN" sz="2400" dirty="0"/>
          </a:p>
        </p:txBody>
      </p:sp>
      <p:sp>
        <p:nvSpPr>
          <p:cNvPr id="8" name="Up Arrow 7"/>
          <p:cNvSpPr/>
          <p:nvPr/>
        </p:nvSpPr>
        <p:spPr>
          <a:xfrm>
            <a:off x="3962920" y="3046300"/>
            <a:ext cx="251012" cy="685800"/>
          </a:xfrm>
          <a:prstGeom prst="upArrow">
            <a:avLst/>
          </a:prstGeom>
          <a:solidFill>
            <a:srgbClr val="333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Bent Arrow 22"/>
          <p:cNvSpPr/>
          <p:nvPr/>
        </p:nvSpPr>
        <p:spPr>
          <a:xfrm>
            <a:off x="4213932" y="4100958"/>
            <a:ext cx="629051" cy="1444879"/>
          </a:xfrm>
          <a:prstGeom prst="bent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Curved Up Arrow 23"/>
          <p:cNvSpPr/>
          <p:nvPr/>
        </p:nvSpPr>
        <p:spPr>
          <a:xfrm>
            <a:off x="3847380" y="1750963"/>
            <a:ext cx="733105" cy="323483"/>
          </a:xfrm>
          <a:prstGeom prst="curved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5" name="Rectangle 24"/>
          <p:cNvSpPr/>
          <p:nvPr/>
        </p:nvSpPr>
        <p:spPr>
          <a:xfrm>
            <a:off x="3524222" y="1477654"/>
            <a:ext cx="1178528" cy="307777"/>
          </a:xfrm>
          <a:prstGeom prst="rect">
            <a:avLst/>
          </a:prstGeom>
        </p:spPr>
        <p:txBody>
          <a:bodyPr wrap="none">
            <a:spAutoFit/>
          </a:bodyPr>
          <a:lstStyle/>
          <a:p>
            <a:r>
              <a:rPr lang="en-US" sz="1400" b="1" i="1" dirty="0" smtClean="0">
                <a:solidFill>
                  <a:schemeClr val="accent2"/>
                </a:solidFill>
                <a:effectLst>
                  <a:outerShdw blurRad="38100" dist="38100" dir="2700000" algn="tl">
                    <a:srgbClr val="C0C0C0"/>
                  </a:outerShdw>
                </a:effectLst>
              </a:rPr>
              <a:t>Hand wheel</a:t>
            </a:r>
            <a:endParaRPr lang="en-IN" sz="1400" dirty="0"/>
          </a:p>
        </p:txBody>
      </p:sp>
    </p:spTree>
    <p:extLst>
      <p:ext uri="{BB962C8B-B14F-4D97-AF65-F5344CB8AC3E}">
        <p14:creationId xmlns:p14="http://schemas.microsoft.com/office/powerpoint/2010/main" val="3189260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096000" y="6381750"/>
            <a:ext cx="2133600" cy="476250"/>
          </a:xfrm>
        </p:spPr>
        <p:txBody>
          <a:bodyPr/>
          <a:lstStyle/>
          <a:p>
            <a:fld id="{4A9C94A4-B88F-4781-860C-093B0F6D995B}" type="slidenum">
              <a:rPr lang="en-US"/>
              <a:pPr/>
              <a:t>23</a:t>
            </a:fld>
            <a:endParaRPr lang="en-US"/>
          </a:p>
        </p:txBody>
      </p:sp>
      <p:sp>
        <p:nvSpPr>
          <p:cNvPr id="423938" name="Rectangle 2"/>
          <p:cNvSpPr>
            <a:spLocks noGrp="1" noChangeArrowheads="1"/>
          </p:cNvSpPr>
          <p:nvPr>
            <p:ph type="body" idx="4294967295"/>
          </p:nvPr>
        </p:nvSpPr>
        <p:spPr>
          <a:xfrm>
            <a:off x="361950" y="1295400"/>
            <a:ext cx="4038600" cy="6248400"/>
          </a:xfrm>
        </p:spPr>
        <p:txBody>
          <a:bodyPr/>
          <a:lstStyle/>
          <a:p>
            <a:pPr algn="just">
              <a:lnSpc>
                <a:spcPct val="115000"/>
              </a:lnSpc>
              <a:buFontTx/>
              <a:buBlip>
                <a:blip r:embed="rId3"/>
              </a:buBlip>
            </a:pPr>
            <a:r>
              <a:rPr lang="en-US" sz="2000" b="1" i="1" dirty="0" smtClean="0">
                <a:solidFill>
                  <a:schemeClr val="accent2"/>
                </a:solidFill>
                <a:effectLst>
                  <a:outerShdw blurRad="38100" dist="38100" dir="2700000" algn="tl">
                    <a:srgbClr val="C0C0C0"/>
                  </a:outerShdw>
                </a:effectLst>
              </a:rPr>
              <a:t>Blow </a:t>
            </a:r>
            <a:r>
              <a:rPr lang="en-US" sz="2000" b="1" i="1" dirty="0">
                <a:solidFill>
                  <a:schemeClr val="accent2"/>
                </a:solidFill>
                <a:effectLst>
                  <a:outerShdw blurRad="38100" dist="38100" dir="2700000" algn="tl">
                    <a:srgbClr val="C0C0C0"/>
                  </a:outerShdw>
                </a:effectLst>
              </a:rPr>
              <a:t>off Valve:</a:t>
            </a:r>
            <a:r>
              <a:rPr lang="en-US" sz="2000" b="1" i="1" dirty="0"/>
              <a:t> </a:t>
            </a:r>
          </a:p>
          <a:p>
            <a:pPr algn="just">
              <a:lnSpc>
                <a:spcPct val="115000"/>
              </a:lnSpc>
              <a:buFontTx/>
              <a:buNone/>
            </a:pPr>
            <a:r>
              <a:rPr lang="en-US" sz="2000" dirty="0"/>
              <a:t>	</a:t>
            </a:r>
            <a:r>
              <a:rPr lang="en-US" sz="2000" dirty="0" smtClean="0"/>
              <a:t>The function of the blow off valve is to remove the sediments collected at the bottom of the boiler periodically while in operation &amp; </a:t>
            </a:r>
            <a:r>
              <a:rPr lang="en-US" sz="2000" dirty="0"/>
              <a:t>also </a:t>
            </a:r>
            <a:r>
              <a:rPr lang="en-US" sz="2000" dirty="0" smtClean="0"/>
              <a:t>to </a:t>
            </a:r>
            <a:r>
              <a:rPr lang="en-US" sz="2000" dirty="0"/>
              <a:t>empty water </a:t>
            </a:r>
            <a:r>
              <a:rPr lang="en-US" sz="2000" dirty="0" smtClean="0"/>
              <a:t>from </a:t>
            </a:r>
            <a:r>
              <a:rPr lang="en-US" sz="2000" dirty="0"/>
              <a:t>the boiler </a:t>
            </a:r>
            <a:r>
              <a:rPr lang="en-US" sz="2000" dirty="0" smtClean="0"/>
              <a:t>for periodical cleaning and maintenance.</a:t>
            </a:r>
          </a:p>
          <a:p>
            <a:pPr algn="just">
              <a:lnSpc>
                <a:spcPct val="115000"/>
              </a:lnSpc>
              <a:buFontTx/>
              <a:buNone/>
            </a:pPr>
            <a:endParaRPr lang="en-US" sz="2000" dirty="0" smtClean="0"/>
          </a:p>
          <a:p>
            <a:pPr algn="just">
              <a:lnSpc>
                <a:spcPct val="115000"/>
              </a:lnSpc>
              <a:buFontTx/>
              <a:buNone/>
            </a:pPr>
            <a:endParaRPr lang="en-US" sz="2000" dirty="0"/>
          </a:p>
          <a:p>
            <a:pPr algn="just">
              <a:lnSpc>
                <a:spcPct val="115000"/>
              </a:lnSpc>
              <a:buFontTx/>
              <a:buNone/>
            </a:pPr>
            <a:endParaRPr lang="en-US" sz="800" dirty="0"/>
          </a:p>
        </p:txBody>
      </p:sp>
      <p:sp>
        <p:nvSpPr>
          <p:cNvPr id="2" name="Footer Placeholder 1"/>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pic>
        <p:nvPicPr>
          <p:cNvPr id="6" name="Picture 2"/>
          <p:cNvPicPr>
            <a:picLocks noChangeAspect="1" noChangeArrowheads="1"/>
          </p:cNvPicPr>
          <p:nvPr/>
        </p:nvPicPr>
        <p:blipFill>
          <a:blip r:embed="rId4">
            <a:lum contrast="12000"/>
          </a:blip>
          <a:srcRect l="19466" t="19327" r="19466" b="20419"/>
          <a:stretch>
            <a:fillRect/>
          </a:stretch>
        </p:blipFill>
        <p:spPr bwMode="auto">
          <a:xfrm>
            <a:off x="4547347" y="1524000"/>
            <a:ext cx="4238385" cy="3733800"/>
          </a:xfrm>
          <a:prstGeom prst="rect">
            <a:avLst/>
          </a:prstGeom>
          <a:noFill/>
          <a:ln w="9525">
            <a:noFill/>
            <a:miter lim="800000"/>
            <a:headEnd/>
            <a:tailEnd/>
          </a:ln>
        </p:spPr>
      </p:pic>
      <p:sp>
        <p:nvSpPr>
          <p:cNvPr id="7" name="Rectangle 6"/>
          <p:cNvSpPr/>
          <p:nvPr/>
        </p:nvSpPr>
        <p:spPr>
          <a:xfrm>
            <a:off x="8229600" y="3657600"/>
            <a:ext cx="914400" cy="461665"/>
          </a:xfrm>
          <a:prstGeom prst="rect">
            <a:avLst/>
          </a:prstGeom>
        </p:spPr>
        <p:txBody>
          <a:bodyPr wrap="square">
            <a:spAutoFit/>
          </a:bodyPr>
          <a:lstStyle/>
          <a:p>
            <a:r>
              <a:rPr lang="en-US" sz="1200" b="1" i="1" dirty="0" smtClean="0">
                <a:solidFill>
                  <a:srgbClr val="C00000"/>
                </a:solidFill>
                <a:effectLst>
                  <a:outerShdw blurRad="38100" dist="38100" dir="2700000" algn="tl">
                    <a:srgbClr val="C0C0C0"/>
                  </a:outerShdw>
                </a:effectLst>
              </a:rPr>
              <a:t>Blow off Valve</a:t>
            </a:r>
            <a:endParaRPr lang="en-IN" sz="1200" dirty="0">
              <a:solidFill>
                <a:srgbClr val="C00000"/>
              </a:solidFill>
            </a:endParaRPr>
          </a:p>
        </p:txBody>
      </p:sp>
    </p:spTree>
    <p:extLst>
      <p:ext uri="{BB962C8B-B14F-4D97-AF65-F5344CB8AC3E}">
        <p14:creationId xmlns:p14="http://schemas.microsoft.com/office/powerpoint/2010/main" val="2924676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938">
                                            <p:txEl>
                                              <p:pRg st="0" end="0"/>
                                            </p:txEl>
                                          </p:spTgt>
                                        </p:tgtEl>
                                        <p:attrNameLst>
                                          <p:attrName>style.visibility</p:attrName>
                                        </p:attrNameLst>
                                      </p:cBhvr>
                                      <p:to>
                                        <p:strVal val="visible"/>
                                      </p:to>
                                    </p:set>
                                    <p:animEffect transition="in" filter="fade">
                                      <p:cBhvr>
                                        <p:cTn id="7" dur="500"/>
                                        <p:tgtEl>
                                          <p:spTgt spid="423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3938">
                                            <p:txEl>
                                              <p:pRg st="1" end="1"/>
                                            </p:txEl>
                                          </p:spTgt>
                                        </p:tgtEl>
                                        <p:attrNameLst>
                                          <p:attrName>style.visibility</p:attrName>
                                        </p:attrNameLst>
                                      </p:cBhvr>
                                      <p:to>
                                        <p:strVal val="visible"/>
                                      </p:to>
                                    </p:set>
                                    <p:animEffect transition="in" filter="fade">
                                      <p:cBhvr>
                                        <p:cTn id="12" dur="500"/>
                                        <p:tgtEl>
                                          <p:spTgt spid="4239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4" name="Slide Number Placeholder 3"/>
          <p:cNvSpPr>
            <a:spLocks noGrp="1"/>
          </p:cNvSpPr>
          <p:nvPr>
            <p:ph type="sldNum" sz="quarter" idx="12"/>
          </p:nvPr>
        </p:nvSpPr>
        <p:spPr/>
        <p:txBody>
          <a:bodyPr/>
          <a:lstStyle/>
          <a:p>
            <a:fld id="{9A92D7AF-CDD1-4DD9-B6E4-2703E7D573A2}" type="slidenum">
              <a:rPr lang="en-US" smtClean="0"/>
              <a:pPr/>
              <a:t>24</a:t>
            </a:fld>
            <a:endParaRPr lang="en-US"/>
          </a:p>
        </p:txBody>
      </p:sp>
      <p:sp>
        <p:nvSpPr>
          <p:cNvPr id="5" name="Rectangle 4"/>
          <p:cNvSpPr/>
          <p:nvPr/>
        </p:nvSpPr>
        <p:spPr>
          <a:xfrm>
            <a:off x="397304" y="512130"/>
            <a:ext cx="3225793" cy="3596369"/>
          </a:xfrm>
          <a:prstGeom prst="rect">
            <a:avLst/>
          </a:prstGeom>
        </p:spPr>
        <p:txBody>
          <a:bodyPr wrap="square">
            <a:spAutoFit/>
          </a:bodyPr>
          <a:lstStyle/>
          <a:p>
            <a:pPr algn="just">
              <a:lnSpc>
                <a:spcPct val="115000"/>
              </a:lnSpc>
              <a:buFontTx/>
              <a:buBlip>
                <a:blip r:embed="rId2"/>
              </a:buBlip>
            </a:pPr>
            <a:r>
              <a:rPr lang="en-US" b="1" i="1" dirty="0">
                <a:solidFill>
                  <a:schemeClr val="accent2"/>
                </a:solidFill>
                <a:effectLst>
                  <a:outerShdw blurRad="38100" dist="38100" dir="2700000" algn="tl">
                    <a:srgbClr val="C0C0C0"/>
                  </a:outerShdw>
                </a:effectLst>
              </a:rPr>
              <a:t>Feed Check Valve:</a:t>
            </a:r>
            <a:r>
              <a:rPr lang="en-US" b="1" i="1" dirty="0"/>
              <a:t> </a:t>
            </a:r>
          </a:p>
          <a:p>
            <a:pPr algn="just">
              <a:lnSpc>
                <a:spcPct val="115000"/>
              </a:lnSpc>
              <a:buFontTx/>
              <a:buNone/>
            </a:pPr>
            <a:r>
              <a:rPr lang="en-US" dirty="0"/>
              <a:t>	It is a non return valve and performs the dual function of regulating the flow of water to the boiler when the level of water inside the boiler drum falls and prevents the return flow of water from the boiler drum when the feed pump stops or in the event of failure of feed pump.</a:t>
            </a:r>
            <a:endParaRPr lang="en-US" sz="700" dirty="0"/>
          </a:p>
        </p:txBody>
      </p:sp>
      <p:pic>
        <p:nvPicPr>
          <p:cNvPr id="6" name="Picture 2" descr="Mh Valve"/>
          <p:cNvPicPr>
            <a:picLocks noChangeAspect="1" noChangeArrowheads="1"/>
          </p:cNvPicPr>
          <p:nvPr/>
        </p:nvPicPr>
        <p:blipFill rotWithShape="1">
          <a:blip r:embed="rId3">
            <a:extLst>
              <a:ext uri="{28A0092B-C50C-407E-A947-70E740481C1C}">
                <a14:useLocalDpi xmlns:a14="http://schemas.microsoft.com/office/drawing/2010/main" val="0"/>
              </a:ext>
            </a:extLst>
          </a:blip>
          <a:srcRect l="15054" t="3756" r="19260" b="6103"/>
          <a:stretch/>
        </p:blipFill>
        <p:spPr bwMode="auto">
          <a:xfrm>
            <a:off x="3797431" y="811929"/>
            <a:ext cx="2124234" cy="26198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8770" name="Picture 2" descr="Diagram Of Feed Check Valve. mh valve. boiler basics boiler mountings. feed  check valve diagram working boiler mounting and. boiler mounting. what are  boiler mountings quora. steam boiler steam boiler non retur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310314"/>
            <a:ext cx="2919132" cy="35057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Oval 6"/>
          <p:cNvSpPr/>
          <p:nvPr/>
        </p:nvSpPr>
        <p:spPr>
          <a:xfrm>
            <a:off x="7315200" y="4572000"/>
            <a:ext cx="685800" cy="533400"/>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54517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096000" y="6381750"/>
            <a:ext cx="2133600" cy="476250"/>
          </a:xfrm>
        </p:spPr>
        <p:txBody>
          <a:bodyPr/>
          <a:lstStyle/>
          <a:p>
            <a:fld id="{4A9C94A4-B88F-4781-860C-093B0F6D995B}" type="slidenum">
              <a:rPr lang="en-US"/>
              <a:pPr/>
              <a:t>25</a:t>
            </a:fld>
            <a:endParaRPr lang="en-US"/>
          </a:p>
        </p:txBody>
      </p:sp>
      <p:sp>
        <p:nvSpPr>
          <p:cNvPr id="423938" name="Rectangle 2"/>
          <p:cNvSpPr>
            <a:spLocks noGrp="1" noChangeArrowheads="1"/>
          </p:cNvSpPr>
          <p:nvPr>
            <p:ph type="body" idx="4294967295"/>
          </p:nvPr>
        </p:nvSpPr>
        <p:spPr>
          <a:xfrm>
            <a:off x="228600" y="228600"/>
            <a:ext cx="8763000" cy="6248400"/>
          </a:xfrm>
        </p:spPr>
        <p:txBody>
          <a:bodyPr/>
          <a:lstStyle/>
          <a:p>
            <a:pPr algn="just">
              <a:lnSpc>
                <a:spcPct val="115000"/>
              </a:lnSpc>
              <a:buFontTx/>
              <a:buBlip>
                <a:blip r:embed="rId3"/>
              </a:buBlip>
            </a:pPr>
            <a:r>
              <a:rPr lang="en-US" sz="2400" b="1" i="1" dirty="0" smtClean="0">
                <a:solidFill>
                  <a:schemeClr val="accent2"/>
                </a:solidFill>
                <a:effectLst>
                  <a:outerShdw blurRad="38100" dist="38100" dir="2700000" algn="tl">
                    <a:srgbClr val="C0C0C0"/>
                  </a:outerShdw>
                </a:effectLst>
              </a:rPr>
              <a:t>Fusible </a:t>
            </a:r>
            <a:r>
              <a:rPr lang="en-US" sz="2400" b="1" i="1" dirty="0">
                <a:solidFill>
                  <a:schemeClr val="accent2"/>
                </a:solidFill>
                <a:effectLst>
                  <a:outerShdw blurRad="38100" dist="38100" dir="2700000" algn="tl">
                    <a:srgbClr val="C0C0C0"/>
                  </a:outerShdw>
                </a:effectLst>
              </a:rPr>
              <a:t>Plug:</a:t>
            </a:r>
            <a:r>
              <a:rPr lang="en-US" sz="2400" b="1" i="1" dirty="0"/>
              <a:t> </a:t>
            </a:r>
          </a:p>
          <a:p>
            <a:pPr algn="just">
              <a:lnSpc>
                <a:spcPct val="115000"/>
              </a:lnSpc>
              <a:buFontTx/>
              <a:buNone/>
            </a:pPr>
            <a:r>
              <a:rPr lang="en-US" sz="2400" dirty="0"/>
              <a:t>	</a:t>
            </a:r>
            <a:r>
              <a:rPr lang="en-IN" sz="2400" dirty="0"/>
              <a:t>It is used to extinguish the fire in the furnace of the boiler when the water level falls too much below the normal level. It protects the boiler </a:t>
            </a:r>
            <a:r>
              <a:rPr lang="en-IN" sz="2400" dirty="0" smtClean="0"/>
              <a:t>against </a:t>
            </a:r>
            <a:r>
              <a:rPr lang="en-IN" sz="2400" dirty="0"/>
              <a:t>damage due to over heating caused by low water level.</a:t>
            </a:r>
          </a:p>
          <a:p>
            <a:pPr algn="just">
              <a:lnSpc>
                <a:spcPct val="115000"/>
              </a:lnSpc>
              <a:buFontTx/>
              <a:buNone/>
            </a:pPr>
            <a:endParaRPr lang="en-US" sz="900" dirty="0"/>
          </a:p>
        </p:txBody>
      </p:sp>
      <p:sp>
        <p:nvSpPr>
          <p:cNvPr id="2" name="Footer Placeholder 1"/>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3" name="AutoShape 4" descr="Fusible Plug : Main Function of Fusible Plug in Boiler | Thermodyne Boil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4"/>
          <a:stretch>
            <a:fillRect/>
          </a:stretch>
        </p:blipFill>
        <p:spPr>
          <a:xfrm>
            <a:off x="-9525" y="3352800"/>
            <a:ext cx="2435225" cy="1950120"/>
          </a:xfrm>
          <a:prstGeom prst="rect">
            <a:avLst/>
          </a:prstGeom>
        </p:spPr>
      </p:pic>
      <p:sp>
        <p:nvSpPr>
          <p:cNvPr id="6" name="AutoShape 6" descr="Fusible Plug - saVRe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5"/>
          <a:stretch>
            <a:fillRect/>
          </a:stretch>
        </p:blipFill>
        <p:spPr>
          <a:xfrm>
            <a:off x="2057400" y="2667000"/>
            <a:ext cx="2238375" cy="2935012"/>
          </a:xfrm>
          <a:prstGeom prst="rect">
            <a:avLst/>
          </a:prstGeom>
        </p:spPr>
      </p:pic>
      <p:sp>
        <p:nvSpPr>
          <p:cNvPr id="11" name="TextBox 10"/>
          <p:cNvSpPr txBox="1"/>
          <p:nvPr/>
        </p:nvSpPr>
        <p:spPr>
          <a:xfrm>
            <a:off x="3433763" y="5482728"/>
            <a:ext cx="1666875" cy="584775"/>
          </a:xfrm>
          <a:prstGeom prst="rect">
            <a:avLst/>
          </a:prstGeom>
          <a:noFill/>
        </p:spPr>
        <p:txBody>
          <a:bodyPr wrap="square" rtlCol="0">
            <a:spAutoFit/>
          </a:bodyPr>
          <a:lstStyle/>
          <a:p>
            <a:r>
              <a:rPr lang="en-IN" sz="1600" dirty="0" smtClean="0">
                <a:solidFill>
                  <a:srgbClr val="C00000"/>
                </a:solidFill>
              </a:rPr>
              <a:t>Fusible alloy (Tin)</a:t>
            </a:r>
            <a:endParaRPr lang="en-IN" sz="1600" dirty="0">
              <a:solidFill>
                <a:srgbClr val="C00000"/>
              </a:solidFill>
            </a:endParaRPr>
          </a:p>
        </p:txBody>
      </p:sp>
      <p:sp>
        <p:nvSpPr>
          <p:cNvPr id="12" name="TextBox 11"/>
          <p:cNvSpPr txBox="1"/>
          <p:nvPr/>
        </p:nvSpPr>
        <p:spPr>
          <a:xfrm>
            <a:off x="4452938" y="2736902"/>
            <a:ext cx="990600" cy="338554"/>
          </a:xfrm>
          <a:prstGeom prst="rect">
            <a:avLst/>
          </a:prstGeom>
          <a:noFill/>
        </p:spPr>
        <p:txBody>
          <a:bodyPr wrap="square" rtlCol="0">
            <a:spAutoFit/>
          </a:bodyPr>
          <a:lstStyle/>
          <a:p>
            <a:r>
              <a:rPr lang="en-IN" sz="1600" dirty="0" smtClean="0">
                <a:solidFill>
                  <a:srgbClr val="C00000"/>
                </a:solidFill>
              </a:rPr>
              <a:t>Brass</a:t>
            </a:r>
            <a:endParaRPr lang="en-IN" sz="1600" dirty="0">
              <a:solidFill>
                <a:srgbClr val="C00000"/>
              </a:solidFill>
            </a:endParaRPr>
          </a:p>
        </p:txBody>
      </p:sp>
      <p:cxnSp>
        <p:nvCxnSpPr>
          <p:cNvPr id="10" name="Straight Arrow Connector 9"/>
          <p:cNvCxnSpPr/>
          <p:nvPr/>
        </p:nvCxnSpPr>
        <p:spPr>
          <a:xfrm flipV="1">
            <a:off x="3767138" y="2937301"/>
            <a:ext cx="723900" cy="4837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endCxn id="11" idx="0"/>
          </p:cNvCxnSpPr>
          <p:nvPr/>
        </p:nvCxnSpPr>
        <p:spPr>
          <a:xfrm>
            <a:off x="3205163" y="4134506"/>
            <a:ext cx="1062038" cy="13482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p:nvPicPr>
        <p:blipFill>
          <a:blip r:embed="rId6"/>
          <a:stretch>
            <a:fillRect/>
          </a:stretch>
        </p:blipFill>
        <p:spPr>
          <a:xfrm>
            <a:off x="5334000" y="2159963"/>
            <a:ext cx="3277731" cy="1726237"/>
          </a:xfrm>
          <a:prstGeom prst="rect">
            <a:avLst/>
          </a:prstGeom>
        </p:spPr>
      </p:pic>
      <p:pic>
        <p:nvPicPr>
          <p:cNvPr id="17" name="Picture 16"/>
          <p:cNvPicPr>
            <a:picLocks noChangeAspect="1"/>
          </p:cNvPicPr>
          <p:nvPr/>
        </p:nvPicPr>
        <p:blipFill>
          <a:blip r:embed="rId7"/>
          <a:stretch>
            <a:fillRect/>
          </a:stretch>
        </p:blipFill>
        <p:spPr>
          <a:xfrm>
            <a:off x="5327278" y="4079299"/>
            <a:ext cx="3283322" cy="1764021"/>
          </a:xfrm>
          <a:prstGeom prst="rect">
            <a:avLst/>
          </a:prstGeom>
        </p:spPr>
      </p:pic>
      <p:sp>
        <p:nvSpPr>
          <p:cNvPr id="18" name="Rectangle 17"/>
          <p:cNvSpPr/>
          <p:nvPr/>
        </p:nvSpPr>
        <p:spPr>
          <a:xfrm>
            <a:off x="5451103" y="5820793"/>
            <a:ext cx="4572000" cy="246221"/>
          </a:xfrm>
          <a:prstGeom prst="rect">
            <a:avLst/>
          </a:prstGeom>
        </p:spPr>
        <p:txBody>
          <a:bodyPr>
            <a:spAutoFit/>
          </a:bodyPr>
          <a:lstStyle/>
          <a:p>
            <a:r>
              <a:rPr lang="en-IN" sz="1000" dirty="0" smtClean="0"/>
              <a:t>Ref: https</a:t>
            </a:r>
            <a:r>
              <a:rPr lang="en-IN" sz="1000" dirty="0"/>
              <a:t>://www.youtube.com/watch?v=fVIu4-IPyY8</a:t>
            </a:r>
          </a:p>
        </p:txBody>
      </p:sp>
      <p:sp>
        <p:nvSpPr>
          <p:cNvPr id="21" name="TextBox 20"/>
          <p:cNvSpPr txBox="1"/>
          <p:nvPr/>
        </p:nvSpPr>
        <p:spPr>
          <a:xfrm>
            <a:off x="7134225" y="4303745"/>
            <a:ext cx="1666875" cy="584775"/>
          </a:xfrm>
          <a:prstGeom prst="rect">
            <a:avLst/>
          </a:prstGeom>
          <a:noFill/>
        </p:spPr>
        <p:txBody>
          <a:bodyPr wrap="square" rtlCol="0">
            <a:spAutoFit/>
          </a:bodyPr>
          <a:lstStyle/>
          <a:p>
            <a:r>
              <a:rPr lang="en-IN" sz="1600" dirty="0" smtClean="0">
                <a:solidFill>
                  <a:srgbClr val="C00000"/>
                </a:solidFill>
              </a:rPr>
              <a:t>Overheated condition</a:t>
            </a:r>
            <a:endParaRPr lang="en-IN" sz="1600" dirty="0">
              <a:solidFill>
                <a:srgbClr val="C00000"/>
              </a:solidFill>
            </a:endParaRPr>
          </a:p>
        </p:txBody>
      </p:sp>
      <p:sp>
        <p:nvSpPr>
          <p:cNvPr id="22" name="TextBox 21"/>
          <p:cNvSpPr txBox="1"/>
          <p:nvPr/>
        </p:nvSpPr>
        <p:spPr>
          <a:xfrm>
            <a:off x="6893719" y="2126265"/>
            <a:ext cx="1666875" cy="584775"/>
          </a:xfrm>
          <a:prstGeom prst="rect">
            <a:avLst/>
          </a:prstGeom>
          <a:noFill/>
        </p:spPr>
        <p:txBody>
          <a:bodyPr wrap="square" rtlCol="0">
            <a:spAutoFit/>
          </a:bodyPr>
          <a:lstStyle/>
          <a:p>
            <a:r>
              <a:rPr lang="en-IN" sz="1600" dirty="0" smtClean="0">
                <a:solidFill>
                  <a:srgbClr val="C00000"/>
                </a:solidFill>
              </a:rPr>
              <a:t>Normal condition</a:t>
            </a:r>
            <a:endParaRPr lang="en-IN" sz="1600" dirty="0">
              <a:solidFill>
                <a:srgbClr val="C00000"/>
              </a:solidFill>
            </a:endParaRPr>
          </a:p>
        </p:txBody>
      </p:sp>
    </p:spTree>
    <p:extLst>
      <p:ext uri="{BB962C8B-B14F-4D97-AF65-F5344CB8AC3E}">
        <p14:creationId xmlns:p14="http://schemas.microsoft.com/office/powerpoint/2010/main" val="281394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938">
                                            <p:txEl>
                                              <p:pRg st="0" end="0"/>
                                            </p:txEl>
                                          </p:spTgt>
                                        </p:tgtEl>
                                        <p:attrNameLst>
                                          <p:attrName>style.visibility</p:attrName>
                                        </p:attrNameLst>
                                      </p:cBhvr>
                                      <p:to>
                                        <p:strVal val="visible"/>
                                      </p:to>
                                    </p:set>
                                    <p:animEffect transition="in" filter="fade">
                                      <p:cBhvr>
                                        <p:cTn id="7" dur="500"/>
                                        <p:tgtEl>
                                          <p:spTgt spid="423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3938">
                                            <p:txEl>
                                              <p:pRg st="1" end="1"/>
                                            </p:txEl>
                                          </p:spTgt>
                                        </p:tgtEl>
                                        <p:attrNameLst>
                                          <p:attrName>style.visibility</p:attrName>
                                        </p:attrNameLst>
                                      </p:cBhvr>
                                      <p:to>
                                        <p:strVal val="visible"/>
                                      </p:to>
                                    </p:set>
                                    <p:animEffect transition="in" filter="fade">
                                      <p:cBhvr>
                                        <p:cTn id="12" dur="500"/>
                                        <p:tgtEl>
                                          <p:spTgt spid="4239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096000" y="6381750"/>
            <a:ext cx="2133600" cy="476250"/>
          </a:xfrm>
        </p:spPr>
        <p:txBody>
          <a:bodyPr/>
          <a:lstStyle/>
          <a:p>
            <a:fld id="{4A9C94A4-B88F-4781-860C-093B0F6D995B}" type="slidenum">
              <a:rPr lang="en-US"/>
              <a:pPr/>
              <a:t>26</a:t>
            </a:fld>
            <a:endParaRPr lang="en-US"/>
          </a:p>
        </p:txBody>
      </p:sp>
      <p:sp>
        <p:nvSpPr>
          <p:cNvPr id="423938" name="Rectangle 2"/>
          <p:cNvSpPr>
            <a:spLocks noGrp="1" noChangeArrowheads="1"/>
          </p:cNvSpPr>
          <p:nvPr>
            <p:ph type="body" idx="4294967295"/>
          </p:nvPr>
        </p:nvSpPr>
        <p:spPr>
          <a:xfrm>
            <a:off x="228600" y="228600"/>
            <a:ext cx="8763000" cy="6248400"/>
          </a:xfrm>
        </p:spPr>
        <p:txBody>
          <a:bodyPr/>
          <a:lstStyle/>
          <a:p>
            <a:pPr algn="just">
              <a:lnSpc>
                <a:spcPct val="115000"/>
              </a:lnSpc>
              <a:buFontTx/>
              <a:buNone/>
            </a:pPr>
            <a:endParaRPr lang="en-US" sz="900" dirty="0"/>
          </a:p>
          <a:p>
            <a:pPr algn="just">
              <a:lnSpc>
                <a:spcPct val="115000"/>
              </a:lnSpc>
              <a:buFontTx/>
              <a:buBlip>
                <a:blip r:embed="rId3"/>
              </a:buBlip>
            </a:pPr>
            <a:r>
              <a:rPr lang="en-US" sz="2400" b="1" i="1" dirty="0" smtClean="0">
                <a:solidFill>
                  <a:schemeClr val="accent2"/>
                </a:solidFill>
                <a:effectLst>
                  <a:outerShdw blurRad="38100" dist="38100" dir="2700000" algn="tl">
                    <a:srgbClr val="C0C0C0"/>
                  </a:outerShdw>
                </a:effectLst>
              </a:rPr>
              <a:t>Manhole:</a:t>
            </a:r>
            <a:r>
              <a:rPr lang="en-US" sz="2400" b="1" i="1" dirty="0" smtClean="0"/>
              <a:t> </a:t>
            </a:r>
            <a:endParaRPr lang="en-US" sz="2400" b="1" i="1" dirty="0"/>
          </a:p>
          <a:p>
            <a:pPr algn="just">
              <a:lnSpc>
                <a:spcPct val="115000"/>
              </a:lnSpc>
              <a:buFontTx/>
              <a:buNone/>
            </a:pPr>
            <a:r>
              <a:rPr lang="en-US" sz="2400" dirty="0"/>
              <a:t>	It is an opening in the boiler shell through which a </a:t>
            </a:r>
            <a:r>
              <a:rPr lang="en-US" sz="2400" dirty="0" smtClean="0"/>
              <a:t>person can </a:t>
            </a:r>
            <a:r>
              <a:rPr lang="en-US" sz="2400" dirty="0"/>
              <a:t>go in for periodic inspection and cleaning</a:t>
            </a:r>
            <a:r>
              <a:rPr lang="en-US" sz="2400" dirty="0" smtClean="0"/>
              <a:t>. It is elliptical in shape.</a:t>
            </a:r>
          </a:p>
          <a:p>
            <a:pPr algn="just">
              <a:lnSpc>
                <a:spcPct val="115000"/>
              </a:lnSpc>
              <a:buFontTx/>
              <a:buNone/>
            </a:pPr>
            <a:endParaRPr lang="en-US" sz="2400" dirty="0"/>
          </a:p>
          <a:p>
            <a:pPr algn="just">
              <a:lnSpc>
                <a:spcPct val="115000"/>
              </a:lnSpc>
              <a:buFontTx/>
              <a:buNone/>
            </a:pPr>
            <a:endParaRPr lang="en-US" sz="2400" dirty="0" smtClean="0"/>
          </a:p>
          <a:p>
            <a:pPr algn="just">
              <a:lnSpc>
                <a:spcPct val="115000"/>
              </a:lnSpc>
              <a:buFontTx/>
              <a:buNone/>
            </a:pPr>
            <a:endParaRPr lang="en-US" sz="2400" dirty="0" smtClean="0"/>
          </a:p>
        </p:txBody>
      </p:sp>
      <p:sp>
        <p:nvSpPr>
          <p:cNvPr id="2" name="Footer Placeholder 1"/>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pic>
        <p:nvPicPr>
          <p:cNvPr id="291842" name="Picture 2" descr="Steam—chapter_bwboi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308" y="2789933"/>
            <a:ext cx="960158" cy="140493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Construction and Working Principle of Babcock and Wilcox Boiler - An  Electrical Engine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91846" name="Picture 6" descr="File:Babcock and Wilcox boiler, section (Heat Engines, 1913).jpg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6975" y="2314303"/>
            <a:ext cx="4937125" cy="376113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5649074" y="3086795"/>
            <a:ext cx="446926" cy="431007"/>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p:nvPr/>
        </p:nvCxnSpPr>
        <p:spPr>
          <a:xfrm>
            <a:off x="5927725" y="3276600"/>
            <a:ext cx="838200" cy="1857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6591837" y="4185010"/>
            <a:ext cx="1866363" cy="646331"/>
          </a:xfrm>
          <a:prstGeom prst="rect">
            <a:avLst/>
          </a:prstGeom>
        </p:spPr>
        <p:txBody>
          <a:bodyPr wrap="square">
            <a:spAutoFit/>
          </a:bodyPr>
          <a:lstStyle/>
          <a:p>
            <a:r>
              <a:rPr lang="en-US" dirty="0" smtClean="0"/>
              <a:t>Oval shaped Manhole Plate</a:t>
            </a:r>
            <a:endParaRPr lang="en-IN" dirty="0"/>
          </a:p>
        </p:txBody>
      </p:sp>
    </p:spTree>
    <p:extLst>
      <p:ext uri="{BB962C8B-B14F-4D97-AF65-F5344CB8AC3E}">
        <p14:creationId xmlns:p14="http://schemas.microsoft.com/office/powerpoint/2010/main" val="1201493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938">
                                            <p:txEl>
                                              <p:pRg st="1" end="1"/>
                                            </p:txEl>
                                          </p:spTgt>
                                        </p:tgtEl>
                                        <p:attrNameLst>
                                          <p:attrName>style.visibility</p:attrName>
                                        </p:attrNameLst>
                                      </p:cBhvr>
                                      <p:to>
                                        <p:strVal val="visible"/>
                                      </p:to>
                                    </p:set>
                                    <p:animEffect transition="in" filter="fade">
                                      <p:cBhvr>
                                        <p:cTn id="7" dur="500"/>
                                        <p:tgtEl>
                                          <p:spTgt spid="42393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3938">
                                            <p:txEl>
                                              <p:pRg st="2" end="2"/>
                                            </p:txEl>
                                          </p:spTgt>
                                        </p:tgtEl>
                                        <p:attrNameLst>
                                          <p:attrName>style.visibility</p:attrName>
                                        </p:attrNameLst>
                                      </p:cBhvr>
                                      <p:to>
                                        <p:strVal val="visible"/>
                                      </p:to>
                                    </p:set>
                                    <p:animEffect transition="in" filter="fade">
                                      <p:cBhvr>
                                        <p:cTn id="12" dur="500"/>
                                        <p:tgtEl>
                                          <p:spTgt spid="42393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 name="Slide Number Placeholder 6"/>
          <p:cNvSpPr>
            <a:spLocks noGrp="1"/>
          </p:cNvSpPr>
          <p:nvPr>
            <p:ph type="sldNum" sz="quarter" idx="12"/>
          </p:nvPr>
        </p:nvSpPr>
        <p:spPr/>
        <p:txBody>
          <a:bodyPr/>
          <a:lstStyle/>
          <a:p>
            <a:fld id="{D44C49B7-114A-4785-B7FE-7CC4BB1602AA}" type="slidenum">
              <a:rPr lang="en-US"/>
              <a:pPr/>
              <a:t>27</a:t>
            </a:fld>
            <a:endParaRPr lang="en-US"/>
          </a:p>
        </p:txBody>
      </p:sp>
      <p:sp>
        <p:nvSpPr>
          <p:cNvPr id="419842" name="Rectangle 2"/>
          <p:cNvSpPr>
            <a:spLocks noGrp="1" noChangeArrowheads="1"/>
          </p:cNvSpPr>
          <p:nvPr>
            <p:ph type="body" sz="half" idx="1"/>
          </p:nvPr>
        </p:nvSpPr>
        <p:spPr>
          <a:xfrm>
            <a:off x="152400" y="-94457"/>
            <a:ext cx="8686800" cy="1002675"/>
          </a:xfrm>
        </p:spPr>
        <p:txBody>
          <a:bodyPr/>
          <a:lstStyle/>
          <a:p>
            <a:pPr algn="just">
              <a:lnSpc>
                <a:spcPct val="120000"/>
              </a:lnSpc>
              <a:buFontTx/>
              <a:buNone/>
            </a:pPr>
            <a:r>
              <a:rPr lang="en-US" sz="2000" b="1" i="1" dirty="0">
                <a:solidFill>
                  <a:schemeClr val="accent2"/>
                </a:solidFill>
                <a:effectLst>
                  <a:outerShdw blurRad="38100" dist="38100" dir="2700000" algn="tl">
                    <a:srgbClr val="C0C0C0"/>
                  </a:outerShdw>
                </a:effectLst>
              </a:rPr>
              <a:t>	</a:t>
            </a:r>
            <a:endParaRPr lang="en-US" sz="2000" b="1" i="1" dirty="0" smtClean="0">
              <a:solidFill>
                <a:schemeClr val="accent2"/>
              </a:solidFill>
              <a:effectLst>
                <a:outerShdw blurRad="38100" dist="38100" dir="2700000" algn="tl">
                  <a:srgbClr val="C0C0C0"/>
                </a:outerShdw>
              </a:effectLst>
            </a:endParaRPr>
          </a:p>
          <a:p>
            <a:pPr algn="just">
              <a:lnSpc>
                <a:spcPct val="120000"/>
              </a:lnSpc>
              <a:buFontTx/>
              <a:buNone/>
            </a:pPr>
            <a:endParaRPr lang="en-US" sz="2000" b="1" i="1" dirty="0">
              <a:solidFill>
                <a:schemeClr val="accent2"/>
              </a:solidFill>
              <a:effectLst>
                <a:outerShdw blurRad="38100" dist="38100" dir="2700000" algn="tl">
                  <a:srgbClr val="C0C0C0"/>
                </a:outerShdw>
              </a:effectLst>
            </a:endParaRPr>
          </a:p>
          <a:p>
            <a:pPr algn="just">
              <a:lnSpc>
                <a:spcPct val="120000"/>
              </a:lnSpc>
              <a:buFontTx/>
              <a:buNone/>
            </a:pPr>
            <a:endParaRPr lang="en-US" sz="2000" i="1" dirty="0"/>
          </a:p>
          <a:p>
            <a:pPr algn="just">
              <a:lnSpc>
                <a:spcPct val="120000"/>
              </a:lnSpc>
              <a:buFont typeface="Wingdings" panose="05000000000000000000" pitchFamily="2" charset="2"/>
              <a:buChar char="q"/>
            </a:pPr>
            <a:r>
              <a:rPr lang="en-US" sz="2000" dirty="0" smtClean="0"/>
              <a:t>They</a:t>
            </a:r>
            <a:r>
              <a:rPr lang="en-US" sz="2000" i="1" dirty="0" smtClean="0"/>
              <a:t> </a:t>
            </a:r>
            <a:r>
              <a:rPr lang="en-US" sz="2000" dirty="0" smtClean="0"/>
              <a:t>are used </a:t>
            </a:r>
            <a:r>
              <a:rPr lang="en-US" sz="2000" i="1" dirty="0">
                <a:solidFill>
                  <a:srgbClr val="C00000"/>
                </a:solidFill>
              </a:rPr>
              <a:t>to improve the efficiency</a:t>
            </a:r>
            <a:r>
              <a:rPr lang="en-US" sz="2000" dirty="0"/>
              <a:t> of </a:t>
            </a:r>
            <a:r>
              <a:rPr lang="en-US" sz="2000" dirty="0" smtClean="0"/>
              <a:t>the boiler and hence the steam power plant. </a:t>
            </a:r>
          </a:p>
          <a:p>
            <a:pPr algn="just">
              <a:lnSpc>
                <a:spcPct val="120000"/>
              </a:lnSpc>
              <a:buFont typeface="Wingdings" panose="05000000000000000000" pitchFamily="2" charset="2"/>
              <a:buChar char="q"/>
            </a:pPr>
            <a:endParaRPr lang="en-US" sz="2000" dirty="0"/>
          </a:p>
          <a:p>
            <a:pPr algn="just">
              <a:lnSpc>
                <a:spcPct val="120000"/>
              </a:lnSpc>
              <a:buFont typeface="Wingdings" panose="05000000000000000000" pitchFamily="2" charset="2"/>
              <a:buChar char="q"/>
            </a:pPr>
            <a:r>
              <a:rPr lang="en-US" sz="2000" dirty="0" smtClean="0"/>
              <a:t>They </a:t>
            </a:r>
            <a:r>
              <a:rPr lang="en-US" sz="2000" i="1" dirty="0" smtClean="0">
                <a:solidFill>
                  <a:srgbClr val="C00000"/>
                </a:solidFill>
              </a:rPr>
              <a:t>are not mandatory </a:t>
            </a:r>
            <a:r>
              <a:rPr lang="en-US" sz="2000" dirty="0" smtClean="0"/>
              <a:t>and are not mounted directly on the boiler. The essential boiler accessories are:</a:t>
            </a:r>
          </a:p>
          <a:p>
            <a:pPr algn="just">
              <a:lnSpc>
                <a:spcPct val="120000"/>
              </a:lnSpc>
              <a:buFontTx/>
              <a:buNone/>
            </a:pPr>
            <a:endParaRPr lang="en-US" sz="2000" dirty="0"/>
          </a:p>
          <a:p>
            <a:pPr marL="2425700" lvl="1" indent="-457200" algn="just">
              <a:lnSpc>
                <a:spcPct val="120000"/>
              </a:lnSpc>
              <a:buFontTx/>
              <a:buAutoNum type="arabicPeriod"/>
            </a:pPr>
            <a:r>
              <a:rPr lang="en-US" sz="2400" b="1" i="1" dirty="0">
                <a:solidFill>
                  <a:srgbClr val="C00000"/>
                </a:solidFill>
              </a:rPr>
              <a:t>Economizer</a:t>
            </a:r>
          </a:p>
          <a:p>
            <a:pPr marL="2425700" lvl="1" indent="-457200" algn="just">
              <a:lnSpc>
                <a:spcPct val="120000"/>
              </a:lnSpc>
              <a:buFontTx/>
              <a:buAutoNum type="arabicPeriod"/>
            </a:pPr>
            <a:r>
              <a:rPr lang="en-US" sz="2400" b="1" i="1" dirty="0">
                <a:solidFill>
                  <a:srgbClr val="C00000"/>
                </a:solidFill>
              </a:rPr>
              <a:t>Air-preheater</a:t>
            </a:r>
          </a:p>
          <a:p>
            <a:pPr marL="2425700" lvl="1" indent="-457200" algn="just">
              <a:lnSpc>
                <a:spcPct val="120000"/>
              </a:lnSpc>
              <a:buFontTx/>
              <a:buAutoNum type="arabicPeriod"/>
            </a:pPr>
            <a:r>
              <a:rPr lang="en-US" sz="2400" b="1" i="1" dirty="0" err="1">
                <a:solidFill>
                  <a:srgbClr val="C00000"/>
                </a:solidFill>
              </a:rPr>
              <a:t>Superheater</a:t>
            </a:r>
            <a:endParaRPr lang="en-US" sz="2400" b="1" i="1" dirty="0">
              <a:solidFill>
                <a:srgbClr val="C00000"/>
              </a:solidFill>
            </a:endParaRPr>
          </a:p>
          <a:p>
            <a:pPr marL="2425700" lvl="1" indent="-457200" algn="just">
              <a:lnSpc>
                <a:spcPct val="120000"/>
              </a:lnSpc>
              <a:buFontTx/>
              <a:buAutoNum type="arabicPeriod"/>
            </a:pPr>
            <a:r>
              <a:rPr lang="en-US" sz="2400" b="1" i="1" dirty="0">
                <a:solidFill>
                  <a:srgbClr val="C00000"/>
                </a:solidFill>
              </a:rPr>
              <a:t>Steam separator</a:t>
            </a:r>
          </a:p>
          <a:p>
            <a:pPr marL="2425700" lvl="1" indent="-457200" algn="just">
              <a:lnSpc>
                <a:spcPct val="120000"/>
              </a:lnSpc>
              <a:buFontTx/>
              <a:buAutoNum type="arabicPeriod"/>
            </a:pPr>
            <a:r>
              <a:rPr lang="en-US" sz="2400" b="1" i="1" dirty="0">
                <a:solidFill>
                  <a:srgbClr val="C00000"/>
                </a:solidFill>
              </a:rPr>
              <a:t>Steam trap</a:t>
            </a:r>
          </a:p>
          <a:p>
            <a:pPr lvl="1" algn="just">
              <a:lnSpc>
                <a:spcPct val="120000"/>
              </a:lnSpc>
              <a:buFontTx/>
              <a:buNone/>
            </a:pPr>
            <a:r>
              <a:rPr lang="en-US" sz="2400" b="1" i="1" dirty="0" smtClean="0">
                <a:solidFill>
                  <a:srgbClr val="C00000"/>
                </a:solidFill>
              </a:rPr>
              <a:t>	</a:t>
            </a:r>
            <a:endParaRPr lang="en-US" sz="2400" b="1" i="1" dirty="0">
              <a:solidFill>
                <a:srgbClr val="C00000"/>
              </a:solidFill>
            </a:endParaRPr>
          </a:p>
          <a:p>
            <a:pPr algn="just">
              <a:lnSpc>
                <a:spcPct val="120000"/>
              </a:lnSpc>
              <a:buFontTx/>
              <a:buNone/>
            </a:pPr>
            <a:endParaRPr lang="en-US" sz="2000" dirty="0"/>
          </a:p>
        </p:txBody>
      </p:sp>
      <p:sp>
        <p:nvSpPr>
          <p:cNvPr id="2" name="Rectangle 1"/>
          <p:cNvSpPr/>
          <p:nvPr/>
        </p:nvSpPr>
        <p:spPr>
          <a:xfrm>
            <a:off x="2470226" y="413468"/>
            <a:ext cx="3746347" cy="494751"/>
          </a:xfrm>
          <a:prstGeom prst="rect">
            <a:avLst/>
          </a:prstGeom>
        </p:spPr>
        <p:txBody>
          <a:bodyPr wrap="none">
            <a:spAutoFit/>
          </a:bodyPr>
          <a:lstStyle/>
          <a:p>
            <a:pPr algn="just">
              <a:lnSpc>
                <a:spcPct val="120000"/>
              </a:lnSpc>
              <a:buFontTx/>
              <a:buNone/>
            </a:pPr>
            <a:r>
              <a:rPr lang="en-US" sz="2400" b="1" i="1" dirty="0">
                <a:solidFill>
                  <a:schemeClr val="accent2"/>
                </a:solidFill>
                <a:effectLst>
                  <a:outerShdw blurRad="38100" dist="38100" dir="2700000" algn="tl">
                    <a:srgbClr val="C0C0C0"/>
                  </a:outerShdw>
                </a:effectLst>
              </a:rPr>
              <a:t>BOILER </a:t>
            </a:r>
            <a:r>
              <a:rPr lang="en-US" sz="2400" b="1" i="1" dirty="0" smtClean="0">
                <a:solidFill>
                  <a:schemeClr val="accent2"/>
                </a:solidFill>
                <a:effectLst>
                  <a:outerShdw blurRad="38100" dist="38100" dir="2700000" algn="tl">
                    <a:srgbClr val="C0C0C0"/>
                  </a:outerShdw>
                </a:effectLst>
              </a:rPr>
              <a:t>ACCESSORIES</a:t>
            </a:r>
            <a:r>
              <a:rPr lang="en-US" sz="2400" i="1" dirty="0" smtClean="0"/>
              <a:t> </a:t>
            </a:r>
            <a:endParaRPr lang="en-US" sz="2400" i="1" dirty="0"/>
          </a:p>
        </p:txBody>
      </p:sp>
    </p:spTree>
    <p:extLst>
      <p:ext uri="{BB962C8B-B14F-4D97-AF65-F5344CB8AC3E}">
        <p14:creationId xmlns:p14="http://schemas.microsoft.com/office/powerpoint/2010/main" val="22132488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a:spLocks noGrp="1"/>
          </p:cNvSpPr>
          <p:nvPr>
            <p:ph type="sldNum" sz="quarter" idx="12"/>
          </p:nvPr>
        </p:nvSpPr>
        <p:spPr/>
        <p:txBody>
          <a:bodyPr/>
          <a:lstStyle/>
          <a:p>
            <a:fld id="{999757C1-5340-4C33-AEA5-F883214968AD}" type="slidenum">
              <a:rPr lang="en-US"/>
              <a:pPr/>
              <a:t>28</a:t>
            </a:fld>
            <a:endParaRPr lang="en-US"/>
          </a:p>
        </p:txBody>
      </p:sp>
      <p:sp>
        <p:nvSpPr>
          <p:cNvPr id="425986" name="Rectangle 2"/>
          <p:cNvSpPr>
            <a:spLocks noGrp="1" noChangeArrowheads="1"/>
          </p:cNvSpPr>
          <p:nvPr>
            <p:ph type="title"/>
          </p:nvPr>
        </p:nvSpPr>
        <p:spPr>
          <a:xfrm>
            <a:off x="457200" y="350838"/>
            <a:ext cx="8229600" cy="411162"/>
          </a:xfrm>
        </p:spPr>
        <p:txBody>
          <a:bodyPr/>
          <a:lstStyle/>
          <a:p>
            <a:r>
              <a:rPr lang="en-US" sz="2800" b="1">
                <a:solidFill>
                  <a:srgbClr val="FF0000"/>
                </a:solidFill>
                <a:effectLst>
                  <a:outerShdw blurRad="38100" dist="38100" dir="2700000" algn="tl">
                    <a:srgbClr val="C0C0C0"/>
                  </a:outerShdw>
                </a:effectLst>
              </a:rPr>
              <a:t>Functions of Boiler Accessories</a:t>
            </a:r>
          </a:p>
        </p:txBody>
      </p:sp>
      <p:sp>
        <p:nvSpPr>
          <p:cNvPr id="425987" name="Rectangle 3"/>
          <p:cNvSpPr>
            <a:spLocks noGrp="1" noChangeArrowheads="1"/>
          </p:cNvSpPr>
          <p:nvPr>
            <p:ph type="body" sz="half" idx="1"/>
          </p:nvPr>
        </p:nvSpPr>
        <p:spPr>
          <a:xfrm>
            <a:off x="471488" y="914400"/>
            <a:ext cx="8305800" cy="5562600"/>
          </a:xfrm>
        </p:spPr>
        <p:txBody>
          <a:bodyPr/>
          <a:lstStyle/>
          <a:p>
            <a:pPr algn="just">
              <a:lnSpc>
                <a:spcPct val="125000"/>
              </a:lnSpc>
              <a:buFontTx/>
              <a:buBlip>
                <a:blip r:embed="rId3"/>
              </a:buBlip>
            </a:pPr>
            <a:r>
              <a:rPr lang="en-US" sz="2400" b="1" i="1" dirty="0">
                <a:solidFill>
                  <a:schemeClr val="accent2"/>
                </a:solidFill>
                <a:effectLst>
                  <a:outerShdw blurRad="38100" dist="38100" dir="2700000" algn="tl">
                    <a:srgbClr val="C0C0C0"/>
                  </a:outerShdw>
                </a:effectLst>
              </a:rPr>
              <a:t>Economizer:</a:t>
            </a:r>
            <a:r>
              <a:rPr lang="en-US" sz="2400" b="1" i="1" dirty="0"/>
              <a:t> </a:t>
            </a:r>
          </a:p>
          <a:p>
            <a:pPr algn="just">
              <a:lnSpc>
                <a:spcPct val="125000"/>
              </a:lnSpc>
              <a:buFontTx/>
              <a:buNone/>
            </a:pPr>
            <a:r>
              <a:rPr lang="en-US" sz="2400" dirty="0"/>
              <a:t>	</a:t>
            </a:r>
            <a:r>
              <a:rPr lang="en-US" sz="1800" dirty="0" smtClean="0"/>
              <a:t>The function of the economizer is to increase the temperature of feed water. It is a device in which the waste heat of the flue gases is utilized for preheating the feed water thereby increasing its sensible heat. </a:t>
            </a:r>
            <a:endParaRPr lang="en-US" sz="1800" dirty="0"/>
          </a:p>
        </p:txBody>
      </p:sp>
      <p:pic>
        <p:nvPicPr>
          <p:cNvPr id="5" name="Picture 2" descr="Waste Heat Recovery | TLV - A Steam Specialist Company (International)"/>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971800"/>
            <a:ext cx="4281488" cy="3269501"/>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a:xfrm>
            <a:off x="4625182" y="3276600"/>
            <a:ext cx="100012" cy="304800"/>
          </a:xfrm>
          <a:prstGeom prst="downArrow">
            <a:avLst/>
          </a:prstGeom>
          <a:solidFill>
            <a:srgbClr val="3399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82470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987">
                                            <p:txEl>
                                              <p:pRg st="0" end="0"/>
                                            </p:txEl>
                                          </p:spTgt>
                                        </p:tgtEl>
                                        <p:attrNameLst>
                                          <p:attrName>style.visibility</p:attrName>
                                        </p:attrNameLst>
                                      </p:cBhvr>
                                      <p:to>
                                        <p:strVal val="visible"/>
                                      </p:to>
                                    </p:set>
                                    <p:animEffect transition="in" filter="fade">
                                      <p:cBhvr>
                                        <p:cTn id="7" dur="500"/>
                                        <p:tgtEl>
                                          <p:spTgt spid="42598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25987">
                                            <p:txEl>
                                              <p:pRg st="1" end="1"/>
                                            </p:txEl>
                                          </p:spTgt>
                                        </p:tgtEl>
                                        <p:attrNameLst>
                                          <p:attrName>style.visibility</p:attrName>
                                        </p:attrNameLst>
                                      </p:cBhvr>
                                      <p:to>
                                        <p:strVal val="visible"/>
                                      </p:to>
                                    </p:set>
                                    <p:animEffect transition="in" filter="fade">
                                      <p:cBhvr>
                                        <p:cTn id="10" dur="500"/>
                                        <p:tgtEl>
                                          <p:spTgt spid="42598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a:spLocks noGrp="1"/>
          </p:cNvSpPr>
          <p:nvPr>
            <p:ph type="sldNum" sz="quarter" idx="12"/>
          </p:nvPr>
        </p:nvSpPr>
        <p:spPr/>
        <p:txBody>
          <a:bodyPr/>
          <a:lstStyle/>
          <a:p>
            <a:fld id="{999757C1-5340-4C33-AEA5-F883214968AD}" type="slidenum">
              <a:rPr lang="en-US"/>
              <a:pPr/>
              <a:t>29</a:t>
            </a:fld>
            <a:endParaRPr lang="en-US"/>
          </a:p>
        </p:txBody>
      </p:sp>
      <p:sp>
        <p:nvSpPr>
          <p:cNvPr id="425986" name="Rectangle 2"/>
          <p:cNvSpPr>
            <a:spLocks noGrp="1" noChangeArrowheads="1"/>
          </p:cNvSpPr>
          <p:nvPr>
            <p:ph type="title"/>
          </p:nvPr>
        </p:nvSpPr>
        <p:spPr>
          <a:xfrm>
            <a:off x="544196" y="256116"/>
            <a:ext cx="8229600" cy="411162"/>
          </a:xfrm>
        </p:spPr>
        <p:txBody>
          <a:bodyPr/>
          <a:lstStyle/>
          <a:p>
            <a:r>
              <a:rPr lang="en-US" sz="2800" b="1" dirty="0">
                <a:solidFill>
                  <a:srgbClr val="FF0000"/>
                </a:solidFill>
                <a:effectLst>
                  <a:outerShdw blurRad="38100" dist="38100" dir="2700000" algn="tl">
                    <a:srgbClr val="C0C0C0"/>
                  </a:outerShdw>
                </a:effectLst>
              </a:rPr>
              <a:t>Functions of Boiler Accessories</a:t>
            </a:r>
          </a:p>
        </p:txBody>
      </p:sp>
      <p:sp>
        <p:nvSpPr>
          <p:cNvPr id="425987" name="Rectangle 3"/>
          <p:cNvSpPr>
            <a:spLocks noGrp="1" noChangeArrowheads="1"/>
          </p:cNvSpPr>
          <p:nvPr>
            <p:ph type="body" sz="half" idx="1"/>
          </p:nvPr>
        </p:nvSpPr>
        <p:spPr>
          <a:xfrm>
            <a:off x="498289" y="738319"/>
            <a:ext cx="8305800" cy="5562600"/>
          </a:xfrm>
        </p:spPr>
        <p:txBody>
          <a:bodyPr/>
          <a:lstStyle/>
          <a:p>
            <a:pPr marL="0" indent="0" algn="just">
              <a:lnSpc>
                <a:spcPct val="125000"/>
              </a:lnSpc>
              <a:buNone/>
            </a:pPr>
            <a:r>
              <a:rPr lang="en-US" sz="2400" b="1" i="1" dirty="0" smtClean="0">
                <a:solidFill>
                  <a:schemeClr val="accent2"/>
                </a:solidFill>
                <a:effectLst>
                  <a:outerShdw blurRad="38100" dist="38100" dir="2700000" algn="tl">
                    <a:srgbClr val="C0C0C0"/>
                  </a:outerShdw>
                </a:effectLst>
              </a:rPr>
              <a:t>Air </a:t>
            </a:r>
            <a:r>
              <a:rPr lang="en-US" sz="2400" b="1" i="1" dirty="0">
                <a:solidFill>
                  <a:schemeClr val="accent2"/>
                </a:solidFill>
                <a:effectLst>
                  <a:outerShdw blurRad="38100" dist="38100" dir="2700000" algn="tl">
                    <a:srgbClr val="C0C0C0"/>
                  </a:outerShdw>
                </a:effectLst>
              </a:rPr>
              <a:t>preheater</a:t>
            </a:r>
            <a:r>
              <a:rPr lang="en-US" sz="2400" b="1" i="1" dirty="0" smtClean="0">
                <a:solidFill>
                  <a:schemeClr val="accent2"/>
                </a:solidFill>
                <a:effectLst>
                  <a:outerShdw blurRad="38100" dist="38100" dir="2700000" algn="tl">
                    <a:srgbClr val="C0C0C0"/>
                  </a:outerShdw>
                </a:effectLst>
              </a:rPr>
              <a:t>:</a:t>
            </a:r>
            <a:endParaRPr lang="en-US" sz="2400" dirty="0"/>
          </a:p>
          <a:p>
            <a:pPr algn="just">
              <a:lnSpc>
                <a:spcPct val="125000"/>
              </a:lnSpc>
              <a:buFont typeface="Wingdings" panose="05000000000000000000" pitchFamily="2" charset="2"/>
              <a:buChar char="q"/>
            </a:pPr>
            <a:r>
              <a:rPr lang="en-US" sz="1800" dirty="0" smtClean="0"/>
              <a:t>It </a:t>
            </a:r>
            <a:r>
              <a:rPr lang="en-US" sz="1800" dirty="0"/>
              <a:t>is a </a:t>
            </a:r>
            <a:r>
              <a:rPr lang="en-US" sz="1800" dirty="0" smtClean="0"/>
              <a:t>accessory  which is used for </a:t>
            </a:r>
            <a:r>
              <a:rPr lang="en-US" sz="1800" i="1" dirty="0" smtClean="0">
                <a:solidFill>
                  <a:srgbClr val="C00000"/>
                </a:solidFill>
              </a:rPr>
              <a:t>preheating the air supplied </a:t>
            </a:r>
            <a:r>
              <a:rPr lang="en-US" sz="1800" dirty="0" smtClean="0"/>
              <a:t>to the furnace of the boiler. </a:t>
            </a:r>
            <a:endParaRPr lang="en-US" sz="1800" dirty="0"/>
          </a:p>
          <a:p>
            <a:pPr algn="just">
              <a:lnSpc>
                <a:spcPct val="125000"/>
              </a:lnSpc>
              <a:buFont typeface="Wingdings" panose="05000000000000000000" pitchFamily="2" charset="2"/>
              <a:buChar char="q"/>
            </a:pPr>
            <a:r>
              <a:rPr lang="en-US" sz="1800" dirty="0" smtClean="0"/>
              <a:t>It uses the </a:t>
            </a:r>
            <a:r>
              <a:rPr lang="en-US" sz="1800" i="1" dirty="0" smtClean="0">
                <a:solidFill>
                  <a:srgbClr val="C00000"/>
                </a:solidFill>
              </a:rPr>
              <a:t>waste heat </a:t>
            </a:r>
            <a:r>
              <a:rPr lang="en-US" sz="1800" i="1" dirty="0">
                <a:solidFill>
                  <a:srgbClr val="C00000"/>
                </a:solidFill>
              </a:rPr>
              <a:t>of the flue gases </a:t>
            </a:r>
            <a:r>
              <a:rPr lang="en-US" sz="1800" dirty="0" smtClean="0"/>
              <a:t>for </a:t>
            </a:r>
            <a:r>
              <a:rPr lang="en-US" sz="1800" dirty="0"/>
              <a:t>preheating the </a:t>
            </a:r>
            <a:r>
              <a:rPr lang="en-US" sz="1800" dirty="0" smtClean="0"/>
              <a:t>air, which accelerates the combustion process of the fuel thereby improving the boiler efficiency.</a:t>
            </a:r>
            <a:endParaRPr lang="en-US" sz="1800" dirty="0"/>
          </a:p>
        </p:txBody>
      </p:sp>
      <p:grpSp>
        <p:nvGrpSpPr>
          <p:cNvPr id="61" name="Group 60"/>
          <p:cNvGrpSpPr/>
          <p:nvPr/>
        </p:nvGrpSpPr>
        <p:grpSpPr>
          <a:xfrm>
            <a:off x="2286000" y="2953019"/>
            <a:ext cx="5367963" cy="3347900"/>
            <a:chOff x="1885325" y="3005275"/>
            <a:chExt cx="5367963" cy="3347900"/>
          </a:xfrm>
        </p:grpSpPr>
        <p:grpSp>
          <p:nvGrpSpPr>
            <p:cNvPr id="59" name="Group 58"/>
            <p:cNvGrpSpPr/>
            <p:nvPr/>
          </p:nvGrpSpPr>
          <p:grpSpPr>
            <a:xfrm>
              <a:off x="1885325" y="3083674"/>
              <a:ext cx="5367963" cy="3269501"/>
              <a:chOff x="1885325" y="3083674"/>
              <a:chExt cx="5367963" cy="3269501"/>
            </a:xfrm>
          </p:grpSpPr>
          <p:pic>
            <p:nvPicPr>
              <p:cNvPr id="12" name="Picture 2" descr="Waste Heat Recovery | TLV - A Steam Specialist Company (International)"/>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3083674"/>
                <a:ext cx="4281488" cy="326950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6"/>
              <p:cNvSpPr/>
              <p:nvPr/>
            </p:nvSpPr>
            <p:spPr>
              <a:xfrm>
                <a:off x="2393576" y="3175000"/>
                <a:ext cx="1492624" cy="872565"/>
              </a:xfrm>
              <a:custGeom>
                <a:avLst/>
                <a:gdLst>
                  <a:gd name="connsiteX0" fmla="*/ 1066800 w 1389065"/>
                  <a:gd name="connsiteY0" fmla="*/ 0 h 746195"/>
                  <a:gd name="connsiteX1" fmla="*/ 1371600 w 1389065"/>
                  <a:gd name="connsiteY1" fmla="*/ 12700 h 746195"/>
                  <a:gd name="connsiteX2" fmla="*/ 1066800 w 1389065"/>
                  <a:gd name="connsiteY2" fmla="*/ 165100 h 746195"/>
                  <a:gd name="connsiteX3" fmla="*/ 1371600 w 1389065"/>
                  <a:gd name="connsiteY3" fmla="*/ 254000 h 746195"/>
                  <a:gd name="connsiteX4" fmla="*/ 1092200 w 1389065"/>
                  <a:gd name="connsiteY4" fmla="*/ 406400 h 746195"/>
                  <a:gd name="connsiteX5" fmla="*/ 1333500 w 1389065"/>
                  <a:gd name="connsiteY5" fmla="*/ 508000 h 746195"/>
                  <a:gd name="connsiteX6" fmla="*/ 1079500 w 1389065"/>
                  <a:gd name="connsiteY6" fmla="*/ 609600 h 746195"/>
                  <a:gd name="connsiteX7" fmla="*/ 1346200 w 1389065"/>
                  <a:gd name="connsiteY7" fmla="*/ 698500 h 746195"/>
                  <a:gd name="connsiteX8" fmla="*/ 0 w 1389065"/>
                  <a:gd name="connsiteY8" fmla="*/ 698500 h 74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065" h="746195">
                    <a:moveTo>
                      <a:pt x="1066800" y="0"/>
                    </a:moveTo>
                    <a:lnTo>
                      <a:pt x="1371600" y="12700"/>
                    </a:lnTo>
                    <a:cubicBezTo>
                      <a:pt x="1371600" y="40217"/>
                      <a:pt x="1066800" y="124883"/>
                      <a:pt x="1066800" y="165100"/>
                    </a:cubicBezTo>
                    <a:cubicBezTo>
                      <a:pt x="1066800" y="205317"/>
                      <a:pt x="1367367" y="213783"/>
                      <a:pt x="1371600" y="254000"/>
                    </a:cubicBezTo>
                    <a:cubicBezTo>
                      <a:pt x="1375833" y="294217"/>
                      <a:pt x="1098550" y="364067"/>
                      <a:pt x="1092200" y="406400"/>
                    </a:cubicBezTo>
                    <a:cubicBezTo>
                      <a:pt x="1085850" y="448733"/>
                      <a:pt x="1335617" y="474133"/>
                      <a:pt x="1333500" y="508000"/>
                    </a:cubicBezTo>
                    <a:cubicBezTo>
                      <a:pt x="1331383" y="541867"/>
                      <a:pt x="1077383" y="577850"/>
                      <a:pt x="1079500" y="609600"/>
                    </a:cubicBezTo>
                    <a:cubicBezTo>
                      <a:pt x="1081617" y="641350"/>
                      <a:pt x="1526117" y="683683"/>
                      <a:pt x="1346200" y="698500"/>
                    </a:cubicBezTo>
                    <a:cubicBezTo>
                      <a:pt x="1166283" y="713317"/>
                      <a:pt x="182033" y="797983"/>
                      <a:pt x="0" y="6985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Curved Connector 18"/>
              <p:cNvCxnSpPr>
                <a:stCxn id="17" idx="0"/>
              </p:cNvCxnSpPr>
              <p:nvPr/>
            </p:nvCxnSpPr>
            <p:spPr>
              <a:xfrm flipH="1">
                <a:off x="2590801" y="3175000"/>
                <a:ext cx="949108" cy="12700"/>
              </a:xfrm>
              <a:prstGeom prst="curvedConnector3">
                <a:avLst>
                  <a:gd name="adj1" fmla="val 1768"/>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781300" y="3276600"/>
                <a:ext cx="381000" cy="0"/>
              </a:xfrm>
              <a:prstGeom prst="straightConnector1">
                <a:avLst/>
              </a:prstGeom>
              <a:ln w="381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81300" y="3886200"/>
                <a:ext cx="3810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885325" y="3275340"/>
                <a:ext cx="1639551" cy="523220"/>
              </a:xfrm>
              <a:prstGeom prst="rect">
                <a:avLst/>
              </a:prstGeom>
            </p:spPr>
            <p:txBody>
              <a:bodyPr wrap="square">
                <a:spAutoFit/>
              </a:bodyPr>
              <a:lstStyle/>
              <a:p>
                <a:r>
                  <a:rPr lang="en-US" sz="1400" dirty="0" smtClean="0">
                    <a:solidFill>
                      <a:srgbClr val="3333FF"/>
                    </a:solidFill>
                  </a:rPr>
                  <a:t>Atmospheric air entry</a:t>
                </a:r>
                <a:endParaRPr lang="en-IN" sz="1400" dirty="0">
                  <a:solidFill>
                    <a:srgbClr val="3333FF"/>
                  </a:solidFill>
                </a:endParaRPr>
              </a:p>
            </p:txBody>
          </p:sp>
          <p:sp>
            <p:nvSpPr>
              <p:cNvPr id="34" name="Rectangle 33"/>
              <p:cNvSpPr/>
              <p:nvPr/>
            </p:nvSpPr>
            <p:spPr>
              <a:xfrm>
                <a:off x="2366052" y="4008801"/>
                <a:ext cx="1398605" cy="646331"/>
              </a:xfrm>
              <a:prstGeom prst="rect">
                <a:avLst/>
              </a:prstGeom>
            </p:spPr>
            <p:txBody>
              <a:bodyPr wrap="square">
                <a:spAutoFit/>
              </a:bodyPr>
              <a:lstStyle/>
              <a:p>
                <a:r>
                  <a:rPr lang="en-US" sz="1200" dirty="0" smtClean="0">
                    <a:solidFill>
                      <a:srgbClr val="C00000"/>
                    </a:solidFill>
                  </a:rPr>
                  <a:t>Pre-heated </a:t>
                </a:r>
              </a:p>
              <a:p>
                <a:r>
                  <a:rPr lang="en-US" sz="1200" dirty="0" smtClean="0">
                    <a:solidFill>
                      <a:srgbClr val="C00000"/>
                    </a:solidFill>
                  </a:rPr>
                  <a:t>air supply to boiler furnace</a:t>
                </a:r>
                <a:endParaRPr lang="en-IN" sz="1200" dirty="0">
                  <a:solidFill>
                    <a:srgbClr val="C00000"/>
                  </a:solidFill>
                </a:endParaRPr>
              </a:p>
            </p:txBody>
          </p:sp>
          <p:cxnSp>
            <p:nvCxnSpPr>
              <p:cNvPr id="33" name="Elbow Connector 32"/>
              <p:cNvCxnSpPr/>
              <p:nvPr/>
            </p:nvCxnSpPr>
            <p:spPr>
              <a:xfrm rot="16200000" flipH="1">
                <a:off x="2155385" y="4210358"/>
                <a:ext cx="2148273" cy="1694357"/>
              </a:xfrm>
              <a:prstGeom prst="bentConnector3">
                <a:avLst>
                  <a:gd name="adj1" fmla="val 107587"/>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grpSp>
        <p:sp>
          <p:nvSpPr>
            <p:cNvPr id="60" name="Rectangle 59"/>
            <p:cNvSpPr/>
            <p:nvPr/>
          </p:nvSpPr>
          <p:spPr>
            <a:xfrm>
              <a:off x="3338257" y="3005275"/>
              <a:ext cx="685282" cy="978125"/>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ectangle 63"/>
          <p:cNvSpPr/>
          <p:nvPr/>
        </p:nvSpPr>
        <p:spPr>
          <a:xfrm>
            <a:off x="3478332" y="2635699"/>
            <a:ext cx="1639551" cy="307777"/>
          </a:xfrm>
          <a:prstGeom prst="rect">
            <a:avLst/>
          </a:prstGeom>
        </p:spPr>
        <p:txBody>
          <a:bodyPr wrap="square">
            <a:spAutoFit/>
          </a:bodyPr>
          <a:lstStyle/>
          <a:p>
            <a:r>
              <a:rPr lang="en-US" sz="1400" dirty="0" smtClean="0">
                <a:solidFill>
                  <a:srgbClr val="C00000"/>
                </a:solidFill>
              </a:rPr>
              <a:t>Air pre-heater</a:t>
            </a:r>
            <a:endParaRPr lang="en-IN" sz="1400" dirty="0">
              <a:solidFill>
                <a:srgbClr val="C00000"/>
              </a:solidFill>
            </a:endParaRPr>
          </a:p>
        </p:txBody>
      </p:sp>
      <p:cxnSp>
        <p:nvCxnSpPr>
          <p:cNvPr id="63" name="Straight Arrow Connector 62"/>
          <p:cNvCxnSpPr/>
          <p:nvPr/>
        </p:nvCxnSpPr>
        <p:spPr>
          <a:xfrm>
            <a:off x="2783018" y="4876800"/>
            <a:ext cx="0" cy="685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072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987">
                                            <p:txEl>
                                              <p:pRg st="0" end="0"/>
                                            </p:txEl>
                                          </p:spTgt>
                                        </p:tgtEl>
                                        <p:attrNameLst>
                                          <p:attrName>style.visibility</p:attrName>
                                        </p:attrNameLst>
                                      </p:cBhvr>
                                      <p:to>
                                        <p:strVal val="visible"/>
                                      </p:to>
                                    </p:set>
                                    <p:animEffect transition="in" filter="fade">
                                      <p:cBhvr>
                                        <p:cTn id="7" dur="500"/>
                                        <p:tgtEl>
                                          <p:spTgt spid="425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5987">
                                            <p:txEl>
                                              <p:pRg st="1" end="1"/>
                                            </p:txEl>
                                          </p:spTgt>
                                        </p:tgtEl>
                                        <p:attrNameLst>
                                          <p:attrName>style.visibility</p:attrName>
                                        </p:attrNameLst>
                                      </p:cBhvr>
                                      <p:to>
                                        <p:strVal val="visible"/>
                                      </p:to>
                                    </p:set>
                                    <p:animEffect transition="in" filter="fade">
                                      <p:cBhvr>
                                        <p:cTn id="12" dur="500"/>
                                        <p:tgtEl>
                                          <p:spTgt spid="4259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5987">
                                            <p:txEl>
                                              <p:pRg st="2" end="2"/>
                                            </p:txEl>
                                          </p:spTgt>
                                        </p:tgtEl>
                                        <p:attrNameLst>
                                          <p:attrName>style.visibility</p:attrName>
                                        </p:attrNameLst>
                                      </p:cBhvr>
                                      <p:to>
                                        <p:strVal val="visible"/>
                                      </p:to>
                                    </p:set>
                                    <p:animEffect transition="in" filter="fade">
                                      <p:cBhvr>
                                        <p:cTn id="17" dur="500"/>
                                        <p:tgtEl>
                                          <p:spTgt spid="4259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7"/>
          <p:cNvSpPr>
            <a:spLocks noGrp="1"/>
          </p:cNvSpPr>
          <p:nvPr>
            <p:ph type="sldNum" sz="quarter" idx="12"/>
          </p:nvPr>
        </p:nvSpPr>
        <p:spPr/>
        <p:txBody>
          <a:bodyPr/>
          <a:lstStyle/>
          <a:p>
            <a:fld id="{3096FB65-B712-4544-BC4A-92065C30780A}" type="slidenum">
              <a:rPr lang="en-US"/>
              <a:pPr/>
              <a:t>3</a:t>
            </a:fld>
            <a:endParaRPr lang="en-US"/>
          </a:p>
        </p:txBody>
      </p:sp>
      <p:sp>
        <p:nvSpPr>
          <p:cNvPr id="174082" name="Rectangle 2"/>
          <p:cNvSpPr>
            <a:spLocks noGrp="1" noChangeArrowheads="1"/>
          </p:cNvSpPr>
          <p:nvPr>
            <p:ph type="title"/>
          </p:nvPr>
        </p:nvSpPr>
        <p:spPr>
          <a:xfrm>
            <a:off x="457200" y="76200"/>
            <a:ext cx="8229600" cy="1143000"/>
          </a:xfrm>
        </p:spPr>
        <p:txBody>
          <a:bodyPr/>
          <a:lstStyle/>
          <a:p>
            <a:r>
              <a:rPr lang="en-US" sz="4000" b="1" dirty="0">
                <a:solidFill>
                  <a:srgbClr val="FF3300"/>
                </a:solidFill>
                <a:effectLst>
                  <a:outerShdw blurRad="38100" dist="38100" dir="2700000" algn="tl">
                    <a:srgbClr val="C0C0C0"/>
                  </a:outerShdw>
                </a:effectLst>
                <a:latin typeface="Colonna MT" pitchFamily="82" charset="0"/>
              </a:rPr>
              <a:t>Classification of </a:t>
            </a:r>
            <a:r>
              <a:rPr lang="en-US" sz="4000" b="1" dirty="0" smtClean="0">
                <a:solidFill>
                  <a:srgbClr val="FF3300"/>
                </a:solidFill>
                <a:effectLst>
                  <a:outerShdw blurRad="38100" dist="38100" dir="2700000" algn="tl">
                    <a:srgbClr val="C0C0C0"/>
                  </a:outerShdw>
                </a:effectLst>
                <a:latin typeface="Colonna MT" pitchFamily="82" charset="0"/>
              </a:rPr>
              <a:t>Boilers</a:t>
            </a:r>
            <a:r>
              <a:rPr lang="en-US" sz="4000" dirty="0" smtClean="0">
                <a:latin typeface="Colonna MT" pitchFamily="82" charset="0"/>
              </a:rPr>
              <a:t> </a:t>
            </a:r>
            <a:endParaRPr lang="en-US" sz="4000" dirty="0">
              <a:latin typeface="Colonna MT" pitchFamily="82" charset="0"/>
            </a:endParaRPr>
          </a:p>
        </p:txBody>
      </p:sp>
      <p:sp>
        <p:nvSpPr>
          <p:cNvPr id="174083" name="Rectangle 3"/>
          <p:cNvSpPr>
            <a:spLocks noGrp="1" noChangeArrowheads="1"/>
          </p:cNvSpPr>
          <p:nvPr>
            <p:ph type="body" sz="half" idx="1"/>
          </p:nvPr>
        </p:nvSpPr>
        <p:spPr>
          <a:xfrm>
            <a:off x="457200" y="1066800"/>
            <a:ext cx="7467600" cy="4525963"/>
          </a:xfrm>
        </p:spPr>
        <p:txBody>
          <a:bodyPr/>
          <a:lstStyle/>
          <a:p>
            <a:pPr marL="609600" indent="-609600">
              <a:lnSpc>
                <a:spcPct val="115000"/>
              </a:lnSpc>
              <a:buFontTx/>
              <a:buAutoNum type="arabicPeriod"/>
            </a:pPr>
            <a:r>
              <a:rPr lang="en-US" sz="2400" b="1" dirty="0">
                <a:solidFill>
                  <a:schemeClr val="accent2"/>
                </a:solidFill>
                <a:effectLst>
                  <a:outerShdw blurRad="38100" dist="38100" dir="2700000" algn="tl">
                    <a:srgbClr val="C0C0C0"/>
                  </a:outerShdw>
                </a:effectLst>
              </a:rPr>
              <a:t>According to the axis of the shell:</a:t>
            </a:r>
          </a:p>
          <a:p>
            <a:pPr marL="990600" lvl="1" indent="-533400">
              <a:lnSpc>
                <a:spcPct val="115000"/>
              </a:lnSpc>
              <a:buFontTx/>
              <a:buAutoNum type="alphaLcPeriod"/>
            </a:pPr>
            <a:r>
              <a:rPr lang="en-US" sz="2400" dirty="0"/>
              <a:t>Horizontal boiler</a:t>
            </a:r>
          </a:p>
          <a:p>
            <a:pPr marL="990600" lvl="1" indent="-533400">
              <a:lnSpc>
                <a:spcPct val="115000"/>
              </a:lnSpc>
              <a:buFontTx/>
              <a:buAutoNum type="alphaLcPeriod"/>
            </a:pPr>
            <a:r>
              <a:rPr lang="en-US" sz="2400" dirty="0"/>
              <a:t>Vertical boiler</a:t>
            </a:r>
          </a:p>
          <a:p>
            <a:pPr marL="990600" lvl="1" indent="-533400">
              <a:lnSpc>
                <a:spcPct val="115000"/>
              </a:lnSpc>
              <a:buFontTx/>
              <a:buAutoNum type="alphaLcPeriod"/>
            </a:pPr>
            <a:r>
              <a:rPr lang="en-US" sz="2400" dirty="0"/>
              <a:t>Inclined boiler</a:t>
            </a:r>
          </a:p>
          <a:p>
            <a:pPr marL="609600" indent="-609600">
              <a:lnSpc>
                <a:spcPct val="115000"/>
              </a:lnSpc>
              <a:buFontTx/>
              <a:buAutoNum type="arabicPeriod"/>
            </a:pPr>
            <a:r>
              <a:rPr lang="en-US" sz="2400" b="1" dirty="0">
                <a:solidFill>
                  <a:schemeClr val="accent2"/>
                </a:solidFill>
                <a:effectLst>
                  <a:outerShdw blurRad="38100" dist="38100" dir="2700000" algn="tl">
                    <a:srgbClr val="C0C0C0"/>
                  </a:outerShdw>
                </a:effectLst>
              </a:rPr>
              <a:t>According to the application</a:t>
            </a:r>
          </a:p>
          <a:p>
            <a:pPr marL="990600" lvl="1" indent="-533400">
              <a:lnSpc>
                <a:spcPct val="115000"/>
              </a:lnSpc>
              <a:buFontTx/>
              <a:buAutoNum type="alphaLcPeriod"/>
            </a:pPr>
            <a:r>
              <a:rPr lang="en-US" sz="2400" dirty="0"/>
              <a:t>Stationary boiler</a:t>
            </a:r>
          </a:p>
          <a:p>
            <a:pPr marL="990600" lvl="1" indent="-533400">
              <a:lnSpc>
                <a:spcPct val="115000"/>
              </a:lnSpc>
              <a:buFontTx/>
              <a:buAutoNum type="alphaLcPeriod"/>
            </a:pPr>
            <a:r>
              <a:rPr lang="en-US" sz="2400" dirty="0"/>
              <a:t>Mobile boiler</a:t>
            </a:r>
          </a:p>
          <a:p>
            <a:pPr marL="609600" indent="-609600">
              <a:lnSpc>
                <a:spcPct val="115000"/>
              </a:lnSpc>
              <a:buFontTx/>
              <a:buAutoNum type="arabicPeriod"/>
            </a:pPr>
            <a:r>
              <a:rPr lang="en-US" sz="2400" b="1" dirty="0">
                <a:solidFill>
                  <a:schemeClr val="accent2"/>
                </a:solidFill>
                <a:effectLst>
                  <a:outerShdw blurRad="38100" dist="38100" dir="2700000" algn="tl">
                    <a:srgbClr val="C0C0C0"/>
                  </a:outerShdw>
                </a:effectLst>
              </a:rPr>
              <a:t>According to the location of the furnace</a:t>
            </a:r>
          </a:p>
          <a:p>
            <a:pPr marL="990600" lvl="1" indent="-533400">
              <a:lnSpc>
                <a:spcPct val="115000"/>
              </a:lnSpc>
              <a:buFontTx/>
              <a:buAutoNum type="alphaLcPeriod"/>
            </a:pPr>
            <a:r>
              <a:rPr lang="en-US" sz="2400" dirty="0"/>
              <a:t>Internally fired  boiler</a:t>
            </a:r>
          </a:p>
          <a:p>
            <a:pPr marL="990600" lvl="1" indent="-533400">
              <a:lnSpc>
                <a:spcPct val="115000"/>
              </a:lnSpc>
              <a:buFontTx/>
              <a:buAutoNum type="alphaLcPeriod"/>
            </a:pPr>
            <a:r>
              <a:rPr lang="en-US" sz="2400" dirty="0"/>
              <a:t>Externally fired boiler</a:t>
            </a:r>
          </a:p>
        </p:txBody>
      </p:sp>
      <p:grpSp>
        <p:nvGrpSpPr>
          <p:cNvPr id="174084" name="Group 4"/>
          <p:cNvGrpSpPr>
            <a:grpSpLocks/>
          </p:cNvGrpSpPr>
          <p:nvPr/>
        </p:nvGrpSpPr>
        <p:grpSpPr bwMode="auto">
          <a:xfrm>
            <a:off x="4343400" y="2212975"/>
            <a:ext cx="1587500" cy="530225"/>
            <a:chOff x="2856" y="1394"/>
            <a:chExt cx="1000" cy="334"/>
          </a:xfrm>
        </p:grpSpPr>
        <p:sp>
          <p:nvSpPr>
            <p:cNvPr id="174085" name="Rectangle 5"/>
            <p:cNvSpPr>
              <a:spLocks noChangeArrowheads="1"/>
            </p:cNvSpPr>
            <p:nvPr/>
          </p:nvSpPr>
          <p:spPr bwMode="auto">
            <a:xfrm>
              <a:off x="2976" y="1394"/>
              <a:ext cx="812" cy="334"/>
            </a:xfrm>
            <a:prstGeom prst="rect">
              <a:avLst/>
            </a:prstGeom>
            <a:noFill/>
            <a:ln w="28575">
              <a:solidFill>
                <a:schemeClr val="tx1"/>
              </a:solidFill>
              <a:miter lim="800000"/>
              <a:headEnd/>
              <a:tailEnd/>
            </a:ln>
            <a:effectLst/>
          </p:spPr>
          <p:txBody>
            <a:bodyPr wrap="none" anchor="ctr"/>
            <a:lstStyle/>
            <a:p>
              <a:endParaRPr lang="en-US"/>
            </a:p>
          </p:txBody>
        </p:sp>
        <p:sp>
          <p:nvSpPr>
            <p:cNvPr id="174086" name="Line 6"/>
            <p:cNvSpPr>
              <a:spLocks noChangeShapeType="1"/>
            </p:cNvSpPr>
            <p:nvPr/>
          </p:nvSpPr>
          <p:spPr bwMode="auto">
            <a:xfrm rot="5400000">
              <a:off x="3356" y="1064"/>
              <a:ext cx="0" cy="1000"/>
            </a:xfrm>
            <a:prstGeom prst="line">
              <a:avLst/>
            </a:prstGeom>
            <a:noFill/>
            <a:ln w="9525">
              <a:solidFill>
                <a:schemeClr val="tx1"/>
              </a:solidFill>
              <a:prstDash val="lgDashDot"/>
              <a:round/>
              <a:headEnd/>
              <a:tailEnd/>
            </a:ln>
            <a:effectLst/>
          </p:spPr>
          <p:txBody>
            <a:bodyPr/>
            <a:lstStyle/>
            <a:p>
              <a:endParaRPr lang="en-US"/>
            </a:p>
          </p:txBody>
        </p:sp>
      </p:grpSp>
      <p:grpSp>
        <p:nvGrpSpPr>
          <p:cNvPr id="174087" name="Group 7"/>
          <p:cNvGrpSpPr>
            <a:grpSpLocks/>
          </p:cNvGrpSpPr>
          <p:nvPr/>
        </p:nvGrpSpPr>
        <p:grpSpPr bwMode="auto">
          <a:xfrm>
            <a:off x="6400800" y="1676400"/>
            <a:ext cx="533400" cy="1600200"/>
            <a:chOff x="2976" y="1120"/>
            <a:chExt cx="336" cy="1008"/>
          </a:xfrm>
        </p:grpSpPr>
        <p:sp>
          <p:nvSpPr>
            <p:cNvPr id="174088" name="Rectangle 8"/>
            <p:cNvSpPr>
              <a:spLocks noChangeArrowheads="1"/>
            </p:cNvSpPr>
            <p:nvPr/>
          </p:nvSpPr>
          <p:spPr bwMode="auto">
            <a:xfrm>
              <a:off x="2976" y="1200"/>
              <a:ext cx="336" cy="816"/>
            </a:xfrm>
            <a:prstGeom prst="rect">
              <a:avLst/>
            </a:prstGeom>
            <a:noFill/>
            <a:ln w="28575">
              <a:solidFill>
                <a:schemeClr val="tx1"/>
              </a:solidFill>
              <a:miter lim="800000"/>
              <a:headEnd/>
              <a:tailEnd/>
            </a:ln>
            <a:effectLst/>
          </p:spPr>
          <p:txBody>
            <a:bodyPr wrap="none" anchor="ctr"/>
            <a:lstStyle/>
            <a:p>
              <a:endParaRPr lang="en-US"/>
            </a:p>
          </p:txBody>
        </p:sp>
        <p:sp>
          <p:nvSpPr>
            <p:cNvPr id="174089" name="Line 9"/>
            <p:cNvSpPr>
              <a:spLocks noChangeShapeType="1"/>
            </p:cNvSpPr>
            <p:nvPr/>
          </p:nvSpPr>
          <p:spPr bwMode="auto">
            <a:xfrm>
              <a:off x="3136" y="1120"/>
              <a:ext cx="0" cy="1008"/>
            </a:xfrm>
            <a:prstGeom prst="line">
              <a:avLst/>
            </a:prstGeom>
            <a:noFill/>
            <a:ln w="9525">
              <a:solidFill>
                <a:schemeClr val="tx1"/>
              </a:solidFill>
              <a:prstDash val="lgDashDot"/>
              <a:round/>
              <a:headEnd/>
              <a:tailEnd/>
            </a:ln>
            <a:effectLst/>
          </p:spPr>
          <p:txBody>
            <a:bodyPr/>
            <a:lstStyle/>
            <a:p>
              <a:endParaRPr lang="en-US"/>
            </a:p>
          </p:txBody>
        </p:sp>
      </p:grpSp>
      <p:grpSp>
        <p:nvGrpSpPr>
          <p:cNvPr id="174090" name="Group 10"/>
          <p:cNvGrpSpPr>
            <a:grpSpLocks/>
          </p:cNvGrpSpPr>
          <p:nvPr/>
        </p:nvGrpSpPr>
        <p:grpSpPr bwMode="auto">
          <a:xfrm>
            <a:off x="7239000" y="2197100"/>
            <a:ext cx="1600200" cy="533400"/>
            <a:chOff x="4560" y="1384"/>
            <a:chExt cx="1008" cy="336"/>
          </a:xfrm>
        </p:grpSpPr>
        <p:sp>
          <p:nvSpPr>
            <p:cNvPr id="174091" name="Rectangle 11"/>
            <p:cNvSpPr>
              <a:spLocks noChangeArrowheads="1"/>
            </p:cNvSpPr>
            <p:nvPr/>
          </p:nvSpPr>
          <p:spPr bwMode="auto">
            <a:xfrm rot="2700000">
              <a:off x="4904" y="1144"/>
              <a:ext cx="336" cy="816"/>
            </a:xfrm>
            <a:prstGeom prst="rect">
              <a:avLst/>
            </a:prstGeom>
            <a:noFill/>
            <a:ln w="28575">
              <a:solidFill>
                <a:schemeClr val="tx1"/>
              </a:solidFill>
              <a:miter lim="800000"/>
              <a:headEnd/>
              <a:tailEnd/>
            </a:ln>
            <a:effectLst/>
          </p:spPr>
          <p:txBody>
            <a:bodyPr wrap="none" anchor="ctr"/>
            <a:lstStyle/>
            <a:p>
              <a:endParaRPr lang="en-US"/>
            </a:p>
          </p:txBody>
        </p:sp>
        <p:sp>
          <p:nvSpPr>
            <p:cNvPr id="174092" name="Line 12"/>
            <p:cNvSpPr>
              <a:spLocks noChangeShapeType="1"/>
            </p:cNvSpPr>
            <p:nvPr/>
          </p:nvSpPr>
          <p:spPr bwMode="auto">
            <a:xfrm rot="2700000">
              <a:off x="5064" y="1064"/>
              <a:ext cx="0" cy="1008"/>
            </a:xfrm>
            <a:prstGeom prst="line">
              <a:avLst/>
            </a:prstGeom>
            <a:noFill/>
            <a:ln w="9525">
              <a:solidFill>
                <a:schemeClr val="tx1"/>
              </a:solidFill>
              <a:prstDash val="lgDashDot"/>
              <a:round/>
              <a:headEnd/>
              <a:tailEnd/>
            </a:ln>
            <a:effectLst/>
          </p:spPr>
          <p:txBody>
            <a:bodyPr/>
            <a:lstStyle/>
            <a:p>
              <a:endParaRPr lang="en-US"/>
            </a:p>
          </p:txBody>
        </p:sp>
      </p:grpSp>
      <p:grpSp>
        <p:nvGrpSpPr>
          <p:cNvPr id="174093" name="Group 13"/>
          <p:cNvGrpSpPr>
            <a:grpSpLocks/>
          </p:cNvGrpSpPr>
          <p:nvPr/>
        </p:nvGrpSpPr>
        <p:grpSpPr bwMode="auto">
          <a:xfrm>
            <a:off x="5041900" y="5334000"/>
            <a:ext cx="1524000" cy="914400"/>
            <a:chOff x="3176" y="3360"/>
            <a:chExt cx="960" cy="576"/>
          </a:xfrm>
        </p:grpSpPr>
        <p:sp>
          <p:nvSpPr>
            <p:cNvPr id="174094" name="Rectangle 14"/>
            <p:cNvSpPr>
              <a:spLocks noChangeArrowheads="1"/>
            </p:cNvSpPr>
            <p:nvPr/>
          </p:nvSpPr>
          <p:spPr bwMode="auto">
            <a:xfrm rot="5400000">
              <a:off x="3368" y="3168"/>
              <a:ext cx="576" cy="960"/>
            </a:xfrm>
            <a:prstGeom prst="rect">
              <a:avLst/>
            </a:prstGeom>
            <a:gradFill rotWithShape="1">
              <a:gsLst>
                <a:gs pos="0">
                  <a:srgbClr val="FF3300"/>
                </a:gs>
                <a:gs pos="50000">
                  <a:srgbClr val="FFFF00"/>
                </a:gs>
                <a:gs pos="100000">
                  <a:srgbClr val="FF3300"/>
                </a:gs>
              </a:gsLst>
              <a:lin ang="5400000" scaled="1"/>
            </a:gradFill>
            <a:ln w="28575">
              <a:solidFill>
                <a:schemeClr val="tx1"/>
              </a:solidFill>
              <a:miter lim="800000"/>
              <a:headEnd/>
              <a:tailEnd/>
            </a:ln>
            <a:effectLst/>
          </p:spPr>
          <p:txBody>
            <a:bodyPr rot="10800000" vert="eaVert" wrap="none" anchor="ctr"/>
            <a:lstStyle/>
            <a:p>
              <a:pPr algn="ctr"/>
              <a:endParaRPr lang="en-US" b="1"/>
            </a:p>
            <a:p>
              <a:pPr algn="ctr"/>
              <a:endParaRPr lang="en-US" b="1"/>
            </a:p>
            <a:p>
              <a:pPr algn="ctr"/>
              <a:r>
                <a:rPr lang="en-US" b="1"/>
                <a:t>SHELL</a:t>
              </a:r>
            </a:p>
          </p:txBody>
        </p:sp>
        <p:sp>
          <p:nvSpPr>
            <p:cNvPr id="174095" name="Rectangle 15"/>
            <p:cNvSpPr>
              <a:spLocks noChangeArrowheads="1"/>
            </p:cNvSpPr>
            <p:nvPr/>
          </p:nvSpPr>
          <p:spPr bwMode="auto">
            <a:xfrm>
              <a:off x="3368" y="3496"/>
              <a:ext cx="576" cy="192"/>
            </a:xfrm>
            <a:prstGeom prst="rect">
              <a:avLst/>
            </a:prstGeom>
            <a:solidFill>
              <a:schemeClr val="accent1"/>
            </a:solidFill>
            <a:ln w="9525">
              <a:solidFill>
                <a:schemeClr val="tx1"/>
              </a:solidFill>
              <a:miter lim="800000"/>
              <a:headEnd/>
              <a:tailEnd/>
            </a:ln>
            <a:effectLst/>
          </p:spPr>
          <p:txBody>
            <a:bodyPr wrap="none" anchor="ctr"/>
            <a:lstStyle/>
            <a:p>
              <a:pPr algn="ctr"/>
              <a:r>
                <a:rPr lang="en-US" b="1" dirty="0"/>
                <a:t>Furnace</a:t>
              </a:r>
            </a:p>
          </p:txBody>
        </p:sp>
      </p:grpSp>
      <p:grpSp>
        <p:nvGrpSpPr>
          <p:cNvPr id="174096" name="Group 16"/>
          <p:cNvGrpSpPr>
            <a:grpSpLocks/>
          </p:cNvGrpSpPr>
          <p:nvPr/>
        </p:nvGrpSpPr>
        <p:grpSpPr bwMode="auto">
          <a:xfrm>
            <a:off x="6934200" y="5334000"/>
            <a:ext cx="1524000" cy="990600"/>
            <a:chOff x="4368" y="3360"/>
            <a:chExt cx="960" cy="624"/>
          </a:xfrm>
        </p:grpSpPr>
        <p:sp>
          <p:nvSpPr>
            <p:cNvPr id="174097" name="Rectangle 17"/>
            <p:cNvSpPr>
              <a:spLocks noChangeArrowheads="1"/>
            </p:cNvSpPr>
            <p:nvPr/>
          </p:nvSpPr>
          <p:spPr bwMode="auto">
            <a:xfrm rot="5400000">
              <a:off x="4656" y="3072"/>
              <a:ext cx="384" cy="960"/>
            </a:xfrm>
            <a:prstGeom prst="rect">
              <a:avLst/>
            </a:prstGeom>
            <a:gradFill rotWithShape="1">
              <a:gsLst>
                <a:gs pos="0">
                  <a:srgbClr val="FF3300"/>
                </a:gs>
                <a:gs pos="50000">
                  <a:srgbClr val="FFFF00"/>
                </a:gs>
                <a:gs pos="100000">
                  <a:srgbClr val="FF3300"/>
                </a:gs>
              </a:gsLst>
              <a:lin ang="5400000" scaled="1"/>
            </a:gradFill>
            <a:ln w="28575">
              <a:solidFill>
                <a:schemeClr val="tx1"/>
              </a:solidFill>
              <a:miter lim="800000"/>
              <a:headEnd/>
              <a:tailEnd/>
            </a:ln>
            <a:effectLst/>
          </p:spPr>
          <p:txBody>
            <a:bodyPr rot="10800000" vert="eaVert" wrap="none" anchor="ctr"/>
            <a:lstStyle/>
            <a:p>
              <a:pPr algn="ctr"/>
              <a:r>
                <a:rPr lang="en-US" b="1"/>
                <a:t>SHELL</a:t>
              </a:r>
            </a:p>
          </p:txBody>
        </p:sp>
        <p:sp>
          <p:nvSpPr>
            <p:cNvPr id="174098" name="Rectangle 18"/>
            <p:cNvSpPr>
              <a:spLocks noChangeArrowheads="1"/>
            </p:cNvSpPr>
            <p:nvPr/>
          </p:nvSpPr>
          <p:spPr bwMode="auto">
            <a:xfrm>
              <a:off x="4560" y="3792"/>
              <a:ext cx="576" cy="192"/>
            </a:xfrm>
            <a:prstGeom prst="rect">
              <a:avLst/>
            </a:prstGeom>
            <a:solidFill>
              <a:schemeClr val="accent1"/>
            </a:solidFill>
            <a:ln w="9525">
              <a:solidFill>
                <a:schemeClr val="tx1"/>
              </a:solidFill>
              <a:miter lim="800000"/>
              <a:headEnd/>
              <a:tailEnd/>
            </a:ln>
            <a:effectLst/>
          </p:spPr>
          <p:txBody>
            <a:bodyPr wrap="none" anchor="ctr"/>
            <a:lstStyle/>
            <a:p>
              <a:pPr algn="ctr"/>
              <a:r>
                <a:rPr lang="en-US" b="1"/>
                <a:t>Furnace</a:t>
              </a:r>
            </a:p>
          </p:txBody>
        </p:sp>
      </p:grpSp>
    </p:spTree>
    <p:extLst>
      <p:ext uri="{BB962C8B-B14F-4D97-AF65-F5344CB8AC3E}">
        <p14:creationId xmlns:p14="http://schemas.microsoft.com/office/powerpoint/2010/main" val="29356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083">
                                            <p:txEl>
                                              <p:pRg st="0" end="0"/>
                                            </p:txEl>
                                          </p:spTgt>
                                        </p:tgtEl>
                                        <p:attrNameLst>
                                          <p:attrName>style.visibility</p:attrName>
                                        </p:attrNameLst>
                                      </p:cBhvr>
                                      <p:to>
                                        <p:strVal val="visible"/>
                                      </p:to>
                                    </p:set>
                                    <p:animEffect transition="in" filter="fade">
                                      <p:cBhvr>
                                        <p:cTn id="7" dur="500"/>
                                        <p:tgtEl>
                                          <p:spTgt spid="174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083">
                                            <p:txEl>
                                              <p:pRg st="1" end="1"/>
                                            </p:txEl>
                                          </p:spTgt>
                                        </p:tgtEl>
                                        <p:attrNameLst>
                                          <p:attrName>style.visibility</p:attrName>
                                        </p:attrNameLst>
                                      </p:cBhvr>
                                      <p:to>
                                        <p:strVal val="visible"/>
                                      </p:to>
                                    </p:set>
                                    <p:animEffect transition="in" filter="fade">
                                      <p:cBhvr>
                                        <p:cTn id="12" dur="500"/>
                                        <p:tgtEl>
                                          <p:spTgt spid="17408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74083">
                                            <p:txEl>
                                              <p:pRg st="2" end="2"/>
                                            </p:txEl>
                                          </p:spTgt>
                                        </p:tgtEl>
                                        <p:attrNameLst>
                                          <p:attrName>style.visibility</p:attrName>
                                        </p:attrNameLst>
                                      </p:cBhvr>
                                      <p:to>
                                        <p:strVal val="visible"/>
                                      </p:to>
                                    </p:set>
                                    <p:animEffect transition="in" filter="fade">
                                      <p:cBhvr>
                                        <p:cTn id="15" dur="500"/>
                                        <p:tgtEl>
                                          <p:spTgt spid="17408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4083">
                                            <p:txEl>
                                              <p:pRg st="3" end="3"/>
                                            </p:txEl>
                                          </p:spTgt>
                                        </p:tgtEl>
                                        <p:attrNameLst>
                                          <p:attrName>style.visibility</p:attrName>
                                        </p:attrNameLst>
                                      </p:cBhvr>
                                      <p:to>
                                        <p:strVal val="visible"/>
                                      </p:to>
                                    </p:set>
                                    <p:animEffect transition="in" filter="fade">
                                      <p:cBhvr>
                                        <p:cTn id="18" dur="500"/>
                                        <p:tgtEl>
                                          <p:spTgt spid="17408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4084"/>
                                        </p:tgtEl>
                                        <p:attrNameLst>
                                          <p:attrName>style.visibility</p:attrName>
                                        </p:attrNameLst>
                                      </p:cBhvr>
                                      <p:to>
                                        <p:strVal val="visible"/>
                                      </p:to>
                                    </p:set>
                                    <p:animEffect transition="in" filter="fade">
                                      <p:cBhvr>
                                        <p:cTn id="23" dur="500"/>
                                        <p:tgtEl>
                                          <p:spTgt spid="174084"/>
                                        </p:tgtEl>
                                      </p:cBhvr>
                                    </p:animEffect>
                                  </p:childTnLst>
                                </p:cTn>
                              </p:par>
                              <p:par>
                                <p:cTn id="24" presetID="10" presetClass="entr" presetSubtype="0" fill="hold" nodeType="withEffect">
                                  <p:stCondLst>
                                    <p:cond delay="0"/>
                                  </p:stCondLst>
                                  <p:childTnLst>
                                    <p:set>
                                      <p:cBhvr>
                                        <p:cTn id="25" dur="1" fill="hold">
                                          <p:stCondLst>
                                            <p:cond delay="0"/>
                                          </p:stCondLst>
                                        </p:cTn>
                                        <p:tgtEl>
                                          <p:spTgt spid="174087"/>
                                        </p:tgtEl>
                                        <p:attrNameLst>
                                          <p:attrName>style.visibility</p:attrName>
                                        </p:attrNameLst>
                                      </p:cBhvr>
                                      <p:to>
                                        <p:strVal val="visible"/>
                                      </p:to>
                                    </p:set>
                                    <p:animEffect transition="in" filter="fade">
                                      <p:cBhvr>
                                        <p:cTn id="26" dur="500"/>
                                        <p:tgtEl>
                                          <p:spTgt spid="174087"/>
                                        </p:tgtEl>
                                      </p:cBhvr>
                                    </p:animEffect>
                                  </p:childTnLst>
                                </p:cTn>
                              </p:par>
                              <p:par>
                                <p:cTn id="27" presetID="10" presetClass="entr" presetSubtype="0" fill="hold" nodeType="withEffect">
                                  <p:stCondLst>
                                    <p:cond delay="0"/>
                                  </p:stCondLst>
                                  <p:childTnLst>
                                    <p:set>
                                      <p:cBhvr>
                                        <p:cTn id="28" dur="1" fill="hold">
                                          <p:stCondLst>
                                            <p:cond delay="0"/>
                                          </p:stCondLst>
                                        </p:cTn>
                                        <p:tgtEl>
                                          <p:spTgt spid="174090"/>
                                        </p:tgtEl>
                                        <p:attrNameLst>
                                          <p:attrName>style.visibility</p:attrName>
                                        </p:attrNameLst>
                                      </p:cBhvr>
                                      <p:to>
                                        <p:strVal val="visible"/>
                                      </p:to>
                                    </p:set>
                                    <p:animEffect transition="in" filter="fade">
                                      <p:cBhvr>
                                        <p:cTn id="29" dur="500"/>
                                        <p:tgtEl>
                                          <p:spTgt spid="1740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4083">
                                            <p:txEl>
                                              <p:pRg st="4" end="4"/>
                                            </p:txEl>
                                          </p:spTgt>
                                        </p:tgtEl>
                                        <p:attrNameLst>
                                          <p:attrName>style.visibility</p:attrName>
                                        </p:attrNameLst>
                                      </p:cBhvr>
                                      <p:to>
                                        <p:strVal val="visible"/>
                                      </p:to>
                                    </p:set>
                                    <p:animEffect transition="in" filter="fade">
                                      <p:cBhvr>
                                        <p:cTn id="34" dur="500"/>
                                        <p:tgtEl>
                                          <p:spTgt spid="17408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083">
                                            <p:txEl>
                                              <p:pRg st="5" end="5"/>
                                            </p:txEl>
                                          </p:spTgt>
                                        </p:tgtEl>
                                        <p:attrNameLst>
                                          <p:attrName>style.visibility</p:attrName>
                                        </p:attrNameLst>
                                      </p:cBhvr>
                                      <p:to>
                                        <p:strVal val="visible"/>
                                      </p:to>
                                    </p:set>
                                    <p:animEffect transition="in" filter="fade">
                                      <p:cBhvr>
                                        <p:cTn id="39" dur="500"/>
                                        <p:tgtEl>
                                          <p:spTgt spid="17408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4083">
                                            <p:txEl>
                                              <p:pRg st="6" end="6"/>
                                            </p:txEl>
                                          </p:spTgt>
                                        </p:tgtEl>
                                        <p:attrNameLst>
                                          <p:attrName>style.visibility</p:attrName>
                                        </p:attrNameLst>
                                      </p:cBhvr>
                                      <p:to>
                                        <p:strVal val="visible"/>
                                      </p:to>
                                    </p:set>
                                    <p:animEffect transition="in" filter="fade">
                                      <p:cBhvr>
                                        <p:cTn id="42" dur="500"/>
                                        <p:tgtEl>
                                          <p:spTgt spid="17408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4083">
                                            <p:txEl>
                                              <p:pRg st="7" end="7"/>
                                            </p:txEl>
                                          </p:spTgt>
                                        </p:tgtEl>
                                        <p:attrNameLst>
                                          <p:attrName>style.visibility</p:attrName>
                                        </p:attrNameLst>
                                      </p:cBhvr>
                                      <p:to>
                                        <p:strVal val="visible"/>
                                      </p:to>
                                    </p:set>
                                    <p:animEffect transition="in" filter="fade">
                                      <p:cBhvr>
                                        <p:cTn id="47" dur="500"/>
                                        <p:tgtEl>
                                          <p:spTgt spid="17408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4083">
                                            <p:txEl>
                                              <p:pRg st="8" end="8"/>
                                            </p:txEl>
                                          </p:spTgt>
                                        </p:tgtEl>
                                        <p:attrNameLst>
                                          <p:attrName>style.visibility</p:attrName>
                                        </p:attrNameLst>
                                      </p:cBhvr>
                                      <p:to>
                                        <p:strVal val="visible"/>
                                      </p:to>
                                    </p:set>
                                    <p:animEffect transition="in" filter="fade">
                                      <p:cBhvr>
                                        <p:cTn id="52" dur="500"/>
                                        <p:tgtEl>
                                          <p:spTgt spid="174083">
                                            <p:txEl>
                                              <p:pRg st="8" end="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74083">
                                            <p:txEl>
                                              <p:pRg st="9" end="9"/>
                                            </p:txEl>
                                          </p:spTgt>
                                        </p:tgtEl>
                                        <p:attrNameLst>
                                          <p:attrName>style.visibility</p:attrName>
                                        </p:attrNameLst>
                                      </p:cBhvr>
                                      <p:to>
                                        <p:strVal val="visible"/>
                                      </p:to>
                                    </p:set>
                                    <p:animEffect transition="in" filter="fade">
                                      <p:cBhvr>
                                        <p:cTn id="55" dur="500"/>
                                        <p:tgtEl>
                                          <p:spTgt spid="174083">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4093"/>
                                        </p:tgtEl>
                                        <p:attrNameLst>
                                          <p:attrName>style.visibility</p:attrName>
                                        </p:attrNameLst>
                                      </p:cBhvr>
                                      <p:to>
                                        <p:strVal val="visible"/>
                                      </p:to>
                                    </p:set>
                                    <p:animEffect transition="in" filter="fade">
                                      <p:cBhvr>
                                        <p:cTn id="60" dur="500"/>
                                        <p:tgtEl>
                                          <p:spTgt spid="174093"/>
                                        </p:tgtEl>
                                      </p:cBhvr>
                                    </p:animEffect>
                                  </p:childTnLst>
                                </p:cTn>
                              </p:par>
                              <p:par>
                                <p:cTn id="61" presetID="10" presetClass="entr" presetSubtype="0" fill="hold" nodeType="withEffect">
                                  <p:stCondLst>
                                    <p:cond delay="0"/>
                                  </p:stCondLst>
                                  <p:childTnLst>
                                    <p:set>
                                      <p:cBhvr>
                                        <p:cTn id="62" dur="1" fill="hold">
                                          <p:stCondLst>
                                            <p:cond delay="0"/>
                                          </p:stCondLst>
                                        </p:cTn>
                                        <p:tgtEl>
                                          <p:spTgt spid="174096"/>
                                        </p:tgtEl>
                                        <p:attrNameLst>
                                          <p:attrName>style.visibility</p:attrName>
                                        </p:attrNameLst>
                                      </p:cBhvr>
                                      <p:to>
                                        <p:strVal val="visible"/>
                                      </p:to>
                                    </p:set>
                                    <p:animEffect transition="in" filter="fade">
                                      <p:cBhvr>
                                        <p:cTn id="63" dur="500"/>
                                        <p:tgtEl>
                                          <p:spTgt spid="174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a:spLocks noGrp="1"/>
          </p:cNvSpPr>
          <p:nvPr>
            <p:ph type="sldNum" sz="quarter" idx="12"/>
          </p:nvPr>
        </p:nvSpPr>
        <p:spPr/>
        <p:txBody>
          <a:bodyPr/>
          <a:lstStyle/>
          <a:p>
            <a:fld id="{999757C1-5340-4C33-AEA5-F883214968AD}" type="slidenum">
              <a:rPr lang="en-US"/>
              <a:pPr/>
              <a:t>30</a:t>
            </a:fld>
            <a:endParaRPr lang="en-US"/>
          </a:p>
        </p:txBody>
      </p:sp>
      <p:sp>
        <p:nvSpPr>
          <p:cNvPr id="425986" name="Rectangle 2"/>
          <p:cNvSpPr>
            <a:spLocks noGrp="1" noChangeArrowheads="1"/>
          </p:cNvSpPr>
          <p:nvPr>
            <p:ph type="title"/>
          </p:nvPr>
        </p:nvSpPr>
        <p:spPr>
          <a:xfrm>
            <a:off x="457200" y="350838"/>
            <a:ext cx="8229600" cy="411162"/>
          </a:xfrm>
        </p:spPr>
        <p:txBody>
          <a:bodyPr/>
          <a:lstStyle/>
          <a:p>
            <a:r>
              <a:rPr lang="en-US" sz="2800" b="1">
                <a:solidFill>
                  <a:srgbClr val="FF0000"/>
                </a:solidFill>
                <a:effectLst>
                  <a:outerShdw blurRad="38100" dist="38100" dir="2700000" algn="tl">
                    <a:srgbClr val="C0C0C0"/>
                  </a:outerShdw>
                </a:effectLst>
              </a:rPr>
              <a:t>Functions of Boiler Accessories</a:t>
            </a:r>
          </a:p>
        </p:txBody>
      </p:sp>
      <p:sp>
        <p:nvSpPr>
          <p:cNvPr id="425987" name="Rectangle 3"/>
          <p:cNvSpPr>
            <a:spLocks noGrp="1" noChangeArrowheads="1"/>
          </p:cNvSpPr>
          <p:nvPr>
            <p:ph type="body" sz="half" idx="1"/>
          </p:nvPr>
        </p:nvSpPr>
        <p:spPr>
          <a:xfrm>
            <a:off x="381000" y="860051"/>
            <a:ext cx="8305800" cy="5562600"/>
          </a:xfrm>
        </p:spPr>
        <p:txBody>
          <a:bodyPr/>
          <a:lstStyle/>
          <a:p>
            <a:pPr algn="just">
              <a:lnSpc>
                <a:spcPct val="125000"/>
              </a:lnSpc>
              <a:buFontTx/>
              <a:buBlip>
                <a:blip r:embed="rId3"/>
              </a:buBlip>
            </a:pPr>
            <a:r>
              <a:rPr lang="en-US" sz="2400" b="1" i="1" dirty="0" smtClean="0">
                <a:solidFill>
                  <a:schemeClr val="accent2"/>
                </a:solidFill>
                <a:effectLst>
                  <a:outerShdw blurRad="38100" dist="38100" dir="2700000" algn="tl">
                    <a:srgbClr val="C0C0C0"/>
                  </a:outerShdw>
                </a:effectLst>
              </a:rPr>
              <a:t>Super </a:t>
            </a:r>
            <a:r>
              <a:rPr lang="en-US" sz="2400" b="1" i="1" dirty="0">
                <a:solidFill>
                  <a:schemeClr val="accent2"/>
                </a:solidFill>
                <a:effectLst>
                  <a:outerShdw blurRad="38100" dist="38100" dir="2700000" algn="tl">
                    <a:srgbClr val="C0C0C0"/>
                  </a:outerShdw>
                </a:effectLst>
              </a:rPr>
              <a:t>heater:</a:t>
            </a:r>
            <a:r>
              <a:rPr lang="en-US" sz="2400" b="1" i="1" dirty="0"/>
              <a:t> </a:t>
            </a:r>
          </a:p>
          <a:p>
            <a:pPr algn="just">
              <a:lnSpc>
                <a:spcPct val="125000"/>
              </a:lnSpc>
              <a:buFontTx/>
              <a:buNone/>
            </a:pPr>
            <a:r>
              <a:rPr lang="en-US" sz="1800" dirty="0"/>
              <a:t>	It is used to increase the temperature of the steam </a:t>
            </a:r>
            <a:r>
              <a:rPr lang="en-US" sz="1800" dirty="0" smtClean="0"/>
              <a:t>beyond </a:t>
            </a:r>
            <a:r>
              <a:rPr lang="en-US" sz="1800" dirty="0"/>
              <a:t>the saturation </a:t>
            </a:r>
            <a:r>
              <a:rPr lang="en-US" sz="1800" dirty="0" smtClean="0"/>
              <a:t>temperature thereby increasing its enthalpy. It is fitted outside the boiler drum. Generally it uses the same heat source of the boiler.</a:t>
            </a:r>
          </a:p>
          <a:p>
            <a:pPr algn="just">
              <a:lnSpc>
                <a:spcPct val="125000"/>
              </a:lnSpc>
              <a:buFontTx/>
              <a:buNone/>
            </a:pPr>
            <a:endParaRPr lang="en-US" sz="2400" dirty="0"/>
          </a:p>
        </p:txBody>
      </p:sp>
      <p:pic>
        <p:nvPicPr>
          <p:cNvPr id="5" name="Picture 2"/>
          <p:cNvPicPr>
            <a:picLocks noChangeAspect="1" noChangeArrowheads="1"/>
          </p:cNvPicPr>
          <p:nvPr/>
        </p:nvPicPr>
        <p:blipFill>
          <a:blip r:embed="rId4">
            <a:lum contrast="12000"/>
          </a:blip>
          <a:srcRect l="19466" t="19327" r="19466" b="20419"/>
          <a:stretch>
            <a:fillRect/>
          </a:stretch>
        </p:blipFill>
        <p:spPr bwMode="auto">
          <a:xfrm>
            <a:off x="2209800" y="2514600"/>
            <a:ext cx="4953000" cy="3671365"/>
          </a:xfrm>
          <a:prstGeom prst="rect">
            <a:avLst/>
          </a:prstGeom>
          <a:noFill/>
          <a:ln w="9525">
            <a:noFill/>
            <a:miter lim="800000"/>
            <a:headEnd/>
            <a:tailEnd/>
          </a:ln>
        </p:spPr>
      </p:pic>
    </p:spTree>
    <p:extLst>
      <p:ext uri="{BB962C8B-B14F-4D97-AF65-F5344CB8AC3E}">
        <p14:creationId xmlns:p14="http://schemas.microsoft.com/office/powerpoint/2010/main" val="460297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987">
                                            <p:txEl>
                                              <p:pRg st="0" end="0"/>
                                            </p:txEl>
                                          </p:spTgt>
                                        </p:tgtEl>
                                        <p:attrNameLst>
                                          <p:attrName>style.visibility</p:attrName>
                                        </p:attrNameLst>
                                      </p:cBhvr>
                                      <p:to>
                                        <p:strVal val="visible"/>
                                      </p:to>
                                    </p:set>
                                    <p:animEffect transition="in" filter="fade">
                                      <p:cBhvr>
                                        <p:cTn id="7" dur="500"/>
                                        <p:tgtEl>
                                          <p:spTgt spid="425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5987">
                                            <p:txEl>
                                              <p:pRg st="1" end="1"/>
                                            </p:txEl>
                                          </p:spTgt>
                                        </p:tgtEl>
                                        <p:attrNameLst>
                                          <p:attrName>style.visibility</p:attrName>
                                        </p:attrNameLst>
                                      </p:cBhvr>
                                      <p:to>
                                        <p:strVal val="visible"/>
                                      </p:to>
                                    </p:set>
                                    <p:animEffect transition="in" filter="fade">
                                      <p:cBhvr>
                                        <p:cTn id="12" dur="500"/>
                                        <p:tgtEl>
                                          <p:spTgt spid="425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07078"/>
          </a:xfrm>
        </p:spPr>
        <p:txBody>
          <a:bodyPr/>
          <a:lstStyle/>
          <a:p>
            <a:r>
              <a:rPr lang="en-IN" sz="3200" b="1" dirty="0" smtClean="0">
                <a:solidFill>
                  <a:srgbClr val="C00000"/>
                </a:solidFill>
              </a:rPr>
              <a:t>Steam Trap</a:t>
            </a:r>
            <a:endParaRPr lang="en-IN" sz="3200" b="1" dirty="0">
              <a:solidFill>
                <a:srgbClr val="C00000"/>
              </a:solidFill>
            </a:endParaRPr>
          </a:p>
        </p:txBody>
      </p:sp>
      <p:sp>
        <p:nvSpPr>
          <p:cNvPr id="3" name="Footer Placeholder 2"/>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4" name="Slide Number Placeholder 3"/>
          <p:cNvSpPr>
            <a:spLocks noGrp="1"/>
          </p:cNvSpPr>
          <p:nvPr>
            <p:ph type="sldNum" sz="quarter" idx="12"/>
          </p:nvPr>
        </p:nvSpPr>
        <p:spPr/>
        <p:txBody>
          <a:bodyPr/>
          <a:lstStyle/>
          <a:p>
            <a:fld id="{9A92D7AF-CDD1-4DD9-B6E4-2703E7D573A2}" type="slidenum">
              <a:rPr lang="en-US" smtClean="0"/>
              <a:pPr/>
              <a:t>31</a:t>
            </a:fld>
            <a:endParaRPr lang="en-US"/>
          </a:p>
        </p:txBody>
      </p:sp>
      <p:sp>
        <p:nvSpPr>
          <p:cNvPr id="7" name="Rectangle 6"/>
          <p:cNvSpPr/>
          <p:nvPr/>
        </p:nvSpPr>
        <p:spPr>
          <a:xfrm>
            <a:off x="6481763" y="6013391"/>
            <a:ext cx="2809875" cy="400110"/>
          </a:xfrm>
          <a:prstGeom prst="rect">
            <a:avLst/>
          </a:prstGeom>
        </p:spPr>
        <p:txBody>
          <a:bodyPr wrap="square">
            <a:spAutoFit/>
          </a:bodyPr>
          <a:lstStyle/>
          <a:p>
            <a:r>
              <a:rPr lang="en-IN" sz="1000" dirty="0" smtClean="0"/>
              <a:t>Ref: https</a:t>
            </a:r>
            <a:r>
              <a:rPr lang="en-IN" sz="1000" dirty="0"/>
              <a:t>://www.tlv.com/global/TI/steam-theory/mechanical-steam-traps.html</a:t>
            </a:r>
          </a:p>
        </p:txBody>
      </p:sp>
      <p:sp>
        <p:nvSpPr>
          <p:cNvPr id="12" name="Rectangle 11"/>
          <p:cNvSpPr/>
          <p:nvPr/>
        </p:nvSpPr>
        <p:spPr>
          <a:xfrm>
            <a:off x="558800" y="829295"/>
            <a:ext cx="8382000" cy="717119"/>
          </a:xfrm>
          <a:prstGeom prst="rect">
            <a:avLst/>
          </a:prstGeom>
        </p:spPr>
        <p:txBody>
          <a:bodyPr wrap="square">
            <a:spAutoFit/>
          </a:bodyPr>
          <a:lstStyle/>
          <a:p>
            <a:pPr algn="just">
              <a:lnSpc>
                <a:spcPct val="145000"/>
              </a:lnSpc>
              <a:buFontTx/>
              <a:buNone/>
            </a:pPr>
            <a:r>
              <a:rPr lang="en-US" sz="1400" b="1" i="1" dirty="0">
                <a:solidFill>
                  <a:srgbClr val="0070C0"/>
                </a:solidFill>
              </a:rPr>
              <a:t>It is a device which is used to drain off the condensed water accumulating in the steam pipe </a:t>
            </a:r>
            <a:r>
              <a:rPr lang="en-US" sz="1400" b="1" i="1" dirty="0" smtClean="0">
                <a:solidFill>
                  <a:srgbClr val="0070C0"/>
                </a:solidFill>
              </a:rPr>
              <a:t>lines by ensuring no escape of pressure </a:t>
            </a:r>
            <a:r>
              <a:rPr lang="en-US" sz="1400" b="1" i="1" dirty="0">
                <a:solidFill>
                  <a:srgbClr val="0070C0"/>
                </a:solidFill>
              </a:rPr>
              <a:t>steam out </a:t>
            </a:r>
            <a:r>
              <a:rPr lang="en-US" sz="1400" b="1" i="1" dirty="0" smtClean="0">
                <a:solidFill>
                  <a:srgbClr val="0070C0"/>
                </a:solidFill>
              </a:rPr>
              <a:t>of it.</a:t>
            </a:r>
            <a:endParaRPr lang="en-US" sz="1400" b="1" i="1" dirty="0">
              <a:solidFill>
                <a:srgbClr val="0070C0"/>
              </a:solidFill>
            </a:endParaRPr>
          </a:p>
        </p:txBody>
      </p:sp>
      <p:sp>
        <p:nvSpPr>
          <p:cNvPr id="13" name="Rectangle 12"/>
          <p:cNvSpPr/>
          <p:nvPr/>
        </p:nvSpPr>
        <p:spPr>
          <a:xfrm>
            <a:off x="1558925" y="1676400"/>
            <a:ext cx="2873271"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p:cNvGrpSpPr/>
          <p:nvPr/>
        </p:nvGrpSpPr>
        <p:grpSpPr>
          <a:xfrm>
            <a:off x="1020375" y="1417638"/>
            <a:ext cx="7908922" cy="4750501"/>
            <a:chOff x="1020375" y="1417638"/>
            <a:chExt cx="7908922" cy="4750501"/>
          </a:xfrm>
        </p:grpSpPr>
        <p:pic>
          <p:nvPicPr>
            <p:cNvPr id="5" name="Picture 4" descr="Separators and their Role in the Steam System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58925" y="1417638"/>
              <a:ext cx="6381750" cy="25717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w Mechanical Traps Work: A Look at their Mechanism and Merits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860041"/>
              <a:ext cx="3648284" cy="2308098"/>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3048000" y="2819400"/>
              <a:ext cx="1524000" cy="1169989"/>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p:cNvCxnSpPr/>
            <p:nvPr/>
          </p:nvCxnSpPr>
          <p:spPr>
            <a:xfrm>
              <a:off x="3962400" y="3767315"/>
              <a:ext cx="469796" cy="469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1020375" y="3787606"/>
              <a:ext cx="1697634" cy="461665"/>
            </a:xfrm>
            <a:prstGeom prst="rect">
              <a:avLst/>
            </a:prstGeom>
          </p:spPr>
          <p:txBody>
            <a:bodyPr wrap="square">
              <a:spAutoFit/>
            </a:bodyPr>
            <a:lstStyle/>
            <a:p>
              <a:r>
                <a:rPr lang="en-US" sz="1200" b="1" i="1" dirty="0">
                  <a:solidFill>
                    <a:srgbClr val="0070C0"/>
                  </a:solidFill>
                </a:rPr>
                <a:t>steam </a:t>
              </a:r>
              <a:r>
                <a:rPr lang="en-US" sz="1200" b="1" i="1" dirty="0" smtClean="0">
                  <a:solidFill>
                    <a:srgbClr val="0070C0"/>
                  </a:solidFill>
                </a:rPr>
                <a:t>condensate to be removed</a:t>
              </a:r>
              <a:endParaRPr lang="en-IN" sz="1200" dirty="0"/>
            </a:p>
          </p:txBody>
        </p:sp>
        <p:cxnSp>
          <p:nvCxnSpPr>
            <p:cNvPr id="16" name="Straight Arrow Connector 15"/>
            <p:cNvCxnSpPr/>
            <p:nvPr/>
          </p:nvCxnSpPr>
          <p:spPr>
            <a:xfrm flipH="1">
              <a:off x="1676400" y="3404394"/>
              <a:ext cx="762000" cy="4134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7231663" y="3657665"/>
              <a:ext cx="1697634" cy="461665"/>
            </a:xfrm>
            <a:prstGeom prst="rect">
              <a:avLst/>
            </a:prstGeom>
          </p:spPr>
          <p:txBody>
            <a:bodyPr wrap="square">
              <a:spAutoFit/>
            </a:bodyPr>
            <a:lstStyle/>
            <a:p>
              <a:r>
                <a:rPr lang="en-US" sz="1200" b="1" i="1" dirty="0">
                  <a:solidFill>
                    <a:srgbClr val="0070C0"/>
                  </a:solidFill>
                </a:rPr>
                <a:t>steam </a:t>
              </a:r>
              <a:r>
                <a:rPr lang="en-US" sz="1200" b="1" i="1" dirty="0" smtClean="0">
                  <a:solidFill>
                    <a:srgbClr val="0070C0"/>
                  </a:solidFill>
                </a:rPr>
                <a:t>condensate removed</a:t>
              </a:r>
              <a:endParaRPr lang="en-IN" sz="1200" dirty="0"/>
            </a:p>
          </p:txBody>
        </p:sp>
        <p:cxnSp>
          <p:nvCxnSpPr>
            <p:cNvPr id="18" name="Straight Arrow Connector 17"/>
            <p:cNvCxnSpPr>
              <a:endCxn id="17" idx="0"/>
            </p:cNvCxnSpPr>
            <p:nvPr/>
          </p:nvCxnSpPr>
          <p:spPr>
            <a:xfrm>
              <a:off x="7417063" y="3276107"/>
              <a:ext cx="663417" cy="3815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356159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07078"/>
          </a:xfrm>
        </p:spPr>
        <p:txBody>
          <a:bodyPr/>
          <a:lstStyle/>
          <a:p>
            <a:r>
              <a:rPr lang="en-IN" sz="3200" b="1" dirty="0" smtClean="0">
                <a:solidFill>
                  <a:srgbClr val="C00000"/>
                </a:solidFill>
              </a:rPr>
              <a:t>Steam </a:t>
            </a:r>
            <a:r>
              <a:rPr lang="en-IN" sz="3200" b="1" dirty="0" err="1" smtClean="0">
                <a:solidFill>
                  <a:srgbClr val="C00000"/>
                </a:solidFill>
              </a:rPr>
              <a:t>Seperator</a:t>
            </a:r>
            <a:endParaRPr lang="en-IN" sz="3200" b="1" dirty="0">
              <a:solidFill>
                <a:srgbClr val="C00000"/>
              </a:solidFill>
            </a:endParaRPr>
          </a:p>
        </p:txBody>
      </p:sp>
      <p:sp>
        <p:nvSpPr>
          <p:cNvPr id="3" name="Footer Placeholder 2"/>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solidFill>
                <a:schemeClr val="accent2"/>
              </a:solidFill>
            </a:endParaRPr>
          </a:p>
        </p:txBody>
      </p:sp>
      <p:sp>
        <p:nvSpPr>
          <p:cNvPr id="4" name="Slide Number Placeholder 3"/>
          <p:cNvSpPr>
            <a:spLocks noGrp="1"/>
          </p:cNvSpPr>
          <p:nvPr>
            <p:ph type="sldNum" sz="quarter" idx="12"/>
          </p:nvPr>
        </p:nvSpPr>
        <p:spPr/>
        <p:txBody>
          <a:bodyPr/>
          <a:lstStyle/>
          <a:p>
            <a:fld id="{9A92D7AF-CDD1-4DD9-B6E4-2703E7D573A2}" type="slidenum">
              <a:rPr lang="en-US" smtClean="0"/>
              <a:pPr/>
              <a:t>32</a:t>
            </a:fld>
            <a:endParaRPr lang="en-US"/>
          </a:p>
        </p:txBody>
      </p:sp>
      <p:sp>
        <p:nvSpPr>
          <p:cNvPr id="7" name="Rectangle 6"/>
          <p:cNvSpPr/>
          <p:nvPr/>
        </p:nvSpPr>
        <p:spPr>
          <a:xfrm>
            <a:off x="6481763" y="6013391"/>
            <a:ext cx="2809875" cy="400110"/>
          </a:xfrm>
          <a:prstGeom prst="rect">
            <a:avLst/>
          </a:prstGeom>
        </p:spPr>
        <p:txBody>
          <a:bodyPr wrap="square">
            <a:spAutoFit/>
          </a:bodyPr>
          <a:lstStyle/>
          <a:p>
            <a:r>
              <a:rPr lang="en-IN" sz="1000" dirty="0" smtClean="0"/>
              <a:t>Ref: https</a:t>
            </a:r>
            <a:r>
              <a:rPr lang="en-IN" sz="1000" dirty="0"/>
              <a:t>://www.tlv.com/global/TI/steam-theory/mechanical-steam-traps.html</a:t>
            </a:r>
          </a:p>
        </p:txBody>
      </p:sp>
      <p:sp>
        <p:nvSpPr>
          <p:cNvPr id="12" name="Rectangle 11"/>
          <p:cNvSpPr/>
          <p:nvPr/>
        </p:nvSpPr>
        <p:spPr>
          <a:xfrm>
            <a:off x="558800" y="829295"/>
            <a:ext cx="8382000" cy="717119"/>
          </a:xfrm>
          <a:prstGeom prst="rect">
            <a:avLst/>
          </a:prstGeom>
        </p:spPr>
        <p:txBody>
          <a:bodyPr wrap="square">
            <a:spAutoFit/>
          </a:bodyPr>
          <a:lstStyle/>
          <a:p>
            <a:pPr algn="just">
              <a:lnSpc>
                <a:spcPct val="145000"/>
              </a:lnSpc>
              <a:buFontTx/>
              <a:buNone/>
            </a:pPr>
            <a:r>
              <a:rPr lang="en-IN" sz="1400" b="1" i="1" dirty="0">
                <a:solidFill>
                  <a:srgbClr val="0070C0"/>
                </a:solidFill>
              </a:rPr>
              <a:t>It separates the </a:t>
            </a:r>
            <a:r>
              <a:rPr lang="en-IN" sz="1400" b="1" i="1" dirty="0" smtClean="0">
                <a:solidFill>
                  <a:srgbClr val="C00000"/>
                </a:solidFill>
              </a:rPr>
              <a:t>entrained water </a:t>
            </a:r>
            <a:r>
              <a:rPr lang="en-IN" sz="1400" b="1" i="1" dirty="0">
                <a:solidFill>
                  <a:srgbClr val="C00000"/>
                </a:solidFill>
              </a:rPr>
              <a:t>droplets </a:t>
            </a:r>
            <a:r>
              <a:rPr lang="en-IN" sz="1400" b="1" i="1" dirty="0">
                <a:solidFill>
                  <a:srgbClr val="0070C0"/>
                </a:solidFill>
              </a:rPr>
              <a:t>from the steam flowing in the pipe lines. It is installed very close to the turbine room.</a:t>
            </a:r>
          </a:p>
        </p:txBody>
      </p:sp>
      <p:sp>
        <p:nvSpPr>
          <p:cNvPr id="13" name="Rectangle 12"/>
          <p:cNvSpPr/>
          <p:nvPr/>
        </p:nvSpPr>
        <p:spPr>
          <a:xfrm>
            <a:off x="1558925" y="1676400"/>
            <a:ext cx="2873271"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6964" name="Picture 4" descr="Separators and their Role in the Steam System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2196" y="1631272"/>
            <a:ext cx="3810000" cy="1964531"/>
          </a:xfrm>
          <a:prstGeom prst="rect">
            <a:avLst/>
          </a:prstGeom>
          <a:noFill/>
          <a:extLst>
            <a:ext uri="{909E8E84-426E-40DD-AFC4-6F175D3DCCD1}">
              <a14:hiddenFill xmlns:a14="http://schemas.microsoft.com/office/drawing/2010/main">
                <a:solidFill>
                  <a:srgbClr val="FFFFFF"/>
                </a:solidFill>
              </a14:hiddenFill>
            </a:ext>
          </a:extLst>
        </p:spPr>
      </p:pic>
      <p:pic>
        <p:nvPicPr>
          <p:cNvPr id="296966" name="Picture 6" descr="Separators and their Role in the Steam System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2294" y="1589203"/>
            <a:ext cx="4198937" cy="2099469"/>
          </a:xfrm>
          <a:prstGeom prst="rect">
            <a:avLst/>
          </a:prstGeom>
          <a:noFill/>
          <a:extLst>
            <a:ext uri="{909E8E84-426E-40DD-AFC4-6F175D3DCCD1}">
              <a14:hiddenFill xmlns:a14="http://schemas.microsoft.com/office/drawing/2010/main">
                <a:solidFill>
                  <a:srgbClr val="FFFFFF"/>
                </a:solidFill>
              </a14:hiddenFill>
            </a:ext>
          </a:extLst>
        </p:spPr>
      </p:pic>
      <p:pic>
        <p:nvPicPr>
          <p:cNvPr id="296968" name="Picture 8" descr="Separators and their Role in the Steam System "/>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79421" y="3680661"/>
            <a:ext cx="6381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7686571" y="4787185"/>
            <a:ext cx="1407617" cy="830997"/>
          </a:xfrm>
          <a:prstGeom prst="rect">
            <a:avLst/>
          </a:prstGeom>
        </p:spPr>
        <p:txBody>
          <a:bodyPr wrap="square">
            <a:spAutoFit/>
          </a:bodyPr>
          <a:lstStyle/>
          <a:p>
            <a:r>
              <a:rPr lang="en-US" sz="1200" b="1" i="1" dirty="0" smtClean="0">
                <a:solidFill>
                  <a:srgbClr val="0070C0"/>
                </a:solidFill>
              </a:rPr>
              <a:t>Entrained water droplets not removed by steam trap </a:t>
            </a:r>
            <a:endParaRPr lang="en-IN" sz="1200" dirty="0"/>
          </a:p>
        </p:txBody>
      </p:sp>
      <p:cxnSp>
        <p:nvCxnSpPr>
          <p:cNvPr id="23" name="Straight Arrow Connector 22"/>
          <p:cNvCxnSpPr/>
          <p:nvPr/>
        </p:nvCxnSpPr>
        <p:spPr>
          <a:xfrm flipV="1">
            <a:off x="7086600" y="5202684"/>
            <a:ext cx="697009" cy="236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2819400" y="5063687"/>
            <a:ext cx="1111202" cy="307777"/>
          </a:xfrm>
          <a:prstGeom prst="rect">
            <a:avLst/>
          </a:prstGeom>
        </p:spPr>
        <p:txBody>
          <a:bodyPr wrap="none">
            <a:spAutoFit/>
          </a:bodyPr>
          <a:lstStyle/>
          <a:p>
            <a:r>
              <a:rPr lang="en-US" sz="1400" b="1" i="1" dirty="0">
                <a:solidFill>
                  <a:srgbClr val="333399"/>
                </a:solidFill>
                <a:effectLst>
                  <a:outerShdw blurRad="38100" dist="38100" dir="2700000" algn="tl">
                    <a:srgbClr val="C0C0C0"/>
                  </a:outerShdw>
                </a:effectLst>
              </a:rPr>
              <a:t>Steam </a:t>
            </a:r>
            <a:r>
              <a:rPr lang="en-US" sz="1400" b="1" i="1" dirty="0" smtClean="0">
                <a:solidFill>
                  <a:srgbClr val="333399"/>
                </a:solidFill>
                <a:effectLst>
                  <a:outerShdw blurRad="38100" dist="38100" dir="2700000" algn="tl">
                    <a:srgbClr val="C0C0C0"/>
                  </a:outerShdw>
                </a:effectLst>
              </a:rPr>
              <a:t>trap</a:t>
            </a:r>
            <a:endParaRPr lang="en-IN" sz="1400" dirty="0"/>
          </a:p>
        </p:txBody>
      </p:sp>
    </p:spTree>
    <p:extLst>
      <p:ext uri="{BB962C8B-B14F-4D97-AF65-F5344CB8AC3E}">
        <p14:creationId xmlns:p14="http://schemas.microsoft.com/office/powerpoint/2010/main" val="2934617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9A92D7AF-CDD1-4DD9-B6E4-2703E7D573A2}" type="slidenum">
              <a:rPr lang="en-US" smtClean="0"/>
              <a:pPr/>
              <a:t>33</a:t>
            </a:fld>
            <a:endParaRPr lang="en-US"/>
          </a:p>
        </p:txBody>
      </p:sp>
      <p:grpSp>
        <p:nvGrpSpPr>
          <p:cNvPr id="5" name="Group 4"/>
          <p:cNvGrpSpPr/>
          <p:nvPr/>
        </p:nvGrpSpPr>
        <p:grpSpPr>
          <a:xfrm>
            <a:off x="747712" y="245614"/>
            <a:ext cx="7648575" cy="3200400"/>
            <a:chOff x="2107826" y="4410577"/>
            <a:chExt cx="6381750" cy="2428875"/>
          </a:xfrm>
        </p:grpSpPr>
        <p:pic>
          <p:nvPicPr>
            <p:cNvPr id="6" name="Picture 2" descr="Separators and their Role in the Steam System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07826" y="4410577"/>
              <a:ext cx="6381750" cy="24288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87410" y="4782682"/>
              <a:ext cx="1588897" cy="307777"/>
            </a:xfrm>
            <a:prstGeom prst="rect">
              <a:avLst/>
            </a:prstGeom>
          </p:spPr>
          <p:txBody>
            <a:bodyPr wrap="none">
              <a:spAutoFit/>
            </a:bodyPr>
            <a:lstStyle/>
            <a:p>
              <a:r>
                <a:rPr lang="en-US" sz="1400" b="1" i="1" dirty="0">
                  <a:solidFill>
                    <a:srgbClr val="333399"/>
                  </a:solidFill>
                  <a:effectLst>
                    <a:outerShdw blurRad="38100" dist="38100" dir="2700000" algn="tl">
                      <a:srgbClr val="C0C0C0"/>
                    </a:outerShdw>
                  </a:effectLst>
                </a:rPr>
                <a:t>Steam </a:t>
              </a:r>
              <a:r>
                <a:rPr lang="en-US" sz="1400" b="1" i="1" dirty="0" err="1" smtClean="0">
                  <a:solidFill>
                    <a:srgbClr val="333399"/>
                  </a:solidFill>
                  <a:effectLst>
                    <a:outerShdw blurRad="38100" dist="38100" dir="2700000" algn="tl">
                      <a:srgbClr val="C0C0C0"/>
                    </a:outerShdw>
                  </a:effectLst>
                </a:rPr>
                <a:t>seperator</a:t>
              </a:r>
              <a:endParaRPr lang="en-IN" sz="1400" dirty="0"/>
            </a:p>
          </p:txBody>
        </p:sp>
      </p:grpSp>
      <p:pic>
        <p:nvPicPr>
          <p:cNvPr id="299010" name="Picture 2" descr="Separators and their Role in the Steam System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66912" y="3446014"/>
            <a:ext cx="5715000" cy="281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8852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 name="Slide Number Placeholder 5"/>
          <p:cNvSpPr>
            <a:spLocks noGrp="1"/>
          </p:cNvSpPr>
          <p:nvPr>
            <p:ph type="sldNum" sz="quarter" idx="12"/>
          </p:nvPr>
        </p:nvSpPr>
        <p:spPr/>
        <p:txBody>
          <a:bodyPr/>
          <a:lstStyle/>
          <a:p>
            <a:fld id="{A2BC1A44-7887-494F-A9C5-753A8544A08F}" type="slidenum">
              <a:rPr lang="en-US"/>
              <a:pPr/>
              <a:t>34</a:t>
            </a:fld>
            <a:endParaRPr lang="en-US"/>
          </a:p>
        </p:txBody>
      </p:sp>
      <p:sp>
        <p:nvSpPr>
          <p:cNvPr id="430082" name="Rectangle 2"/>
          <p:cNvSpPr>
            <a:spLocks noGrp="1" noChangeArrowheads="1"/>
          </p:cNvSpPr>
          <p:nvPr>
            <p:ph type="title"/>
          </p:nvPr>
        </p:nvSpPr>
        <p:spPr>
          <a:xfrm>
            <a:off x="457200" y="579438"/>
            <a:ext cx="8229600" cy="639762"/>
          </a:xfrm>
        </p:spPr>
        <p:txBody>
          <a:bodyPr/>
          <a:lstStyle/>
          <a:p>
            <a:r>
              <a:rPr lang="en-US" sz="2800" b="1">
                <a:solidFill>
                  <a:schemeClr val="accent2"/>
                </a:solidFill>
                <a:effectLst>
                  <a:outerShdw blurRad="38100" dist="38100" dir="2700000" algn="tl">
                    <a:srgbClr val="C0C0C0"/>
                  </a:outerShdw>
                </a:effectLst>
              </a:rPr>
              <a:t>Differences between Boiler mountings &amp; Accessories</a:t>
            </a:r>
            <a:endParaRPr lang="en-US" sz="4000"/>
          </a:p>
        </p:txBody>
      </p:sp>
      <p:graphicFrame>
        <p:nvGraphicFramePr>
          <p:cNvPr id="430083" name="Group 3"/>
          <p:cNvGraphicFramePr>
            <a:graphicFrameLocks noGrp="1"/>
          </p:cNvGraphicFramePr>
          <p:nvPr>
            <p:ph idx="1"/>
          </p:nvPr>
        </p:nvGraphicFramePr>
        <p:xfrm>
          <a:off x="685800" y="1677988"/>
          <a:ext cx="7772400" cy="4189413"/>
        </p:xfrm>
        <a:graphic>
          <a:graphicData uri="http://schemas.openxmlformats.org/drawingml/2006/table">
            <a:tbl>
              <a:tblPr/>
              <a:tblGrid>
                <a:gridCol w="3886200">
                  <a:extLst>
                    <a:ext uri="{9D8B030D-6E8A-4147-A177-3AD203B41FA5}">
                      <a16:colId xmlns:a16="http://schemas.microsoft.com/office/drawing/2014/main" xmlns="" val="20000"/>
                    </a:ext>
                  </a:extLst>
                </a:gridCol>
                <a:gridCol w="3886200">
                  <a:extLst>
                    <a:ext uri="{9D8B030D-6E8A-4147-A177-3AD203B41FA5}">
                      <a16:colId xmlns:a16="http://schemas.microsoft.com/office/drawing/2014/main" xmlns="" val="20001"/>
                    </a:ext>
                  </a:extLst>
                </a:gridCol>
              </a:tblGrid>
              <a:tr h="611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FF3300"/>
                          </a:solidFill>
                          <a:effectLst>
                            <a:outerShdw blurRad="38100" dist="38100" dir="2700000" algn="tl">
                              <a:srgbClr val="C0C0C0"/>
                            </a:outerShdw>
                          </a:effectLst>
                          <a:latin typeface="Arial" charset="0"/>
                        </a:rPr>
                        <a:t>Boiler mountings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FF3300"/>
                          </a:solidFill>
                          <a:effectLst>
                            <a:outerShdw blurRad="38100" dist="38100" dir="2700000" algn="tl">
                              <a:srgbClr val="C0C0C0"/>
                            </a:outerShdw>
                          </a:effectLst>
                          <a:latin typeface="Arial" charset="0"/>
                        </a:rPr>
                        <a:t>Boiler accessories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835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927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901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430103" name="Text Box 23"/>
          <p:cNvSpPr txBox="1">
            <a:spLocks noChangeArrowheads="1"/>
          </p:cNvSpPr>
          <p:nvPr/>
        </p:nvSpPr>
        <p:spPr bwMode="auto">
          <a:xfrm>
            <a:off x="685800" y="2241550"/>
            <a:ext cx="3886200" cy="400110"/>
          </a:xfrm>
          <a:prstGeom prst="rect">
            <a:avLst/>
          </a:prstGeom>
          <a:noFill/>
          <a:ln w="9525">
            <a:noFill/>
            <a:miter lim="800000"/>
            <a:headEnd/>
            <a:tailEnd/>
          </a:ln>
          <a:effectLst/>
        </p:spPr>
        <p:txBody>
          <a:bodyPr>
            <a:spAutoFit/>
          </a:bodyPr>
          <a:lstStyle/>
          <a:p>
            <a:pPr>
              <a:spcBef>
                <a:spcPct val="50000"/>
              </a:spcBef>
            </a:pPr>
            <a:r>
              <a:rPr lang="en-US" sz="2000" dirty="0" smtClean="0"/>
              <a:t>They are </a:t>
            </a:r>
            <a:r>
              <a:rPr lang="en-US" sz="2000" dirty="0"/>
              <a:t>mandatory </a:t>
            </a:r>
          </a:p>
        </p:txBody>
      </p:sp>
      <p:sp>
        <p:nvSpPr>
          <p:cNvPr id="430104" name="Text Box 24"/>
          <p:cNvSpPr txBox="1">
            <a:spLocks noChangeArrowheads="1"/>
          </p:cNvSpPr>
          <p:nvPr/>
        </p:nvSpPr>
        <p:spPr bwMode="auto">
          <a:xfrm>
            <a:off x="4648200" y="2257425"/>
            <a:ext cx="3886200" cy="400110"/>
          </a:xfrm>
          <a:prstGeom prst="rect">
            <a:avLst/>
          </a:prstGeom>
          <a:noFill/>
          <a:ln w="9525">
            <a:noFill/>
            <a:miter lim="800000"/>
            <a:headEnd/>
            <a:tailEnd/>
          </a:ln>
          <a:effectLst/>
        </p:spPr>
        <p:txBody>
          <a:bodyPr>
            <a:spAutoFit/>
          </a:bodyPr>
          <a:lstStyle/>
          <a:p>
            <a:pPr>
              <a:spcBef>
                <a:spcPct val="50000"/>
              </a:spcBef>
            </a:pPr>
            <a:r>
              <a:rPr lang="en-US" sz="2000" dirty="0" smtClean="0">
                <a:solidFill>
                  <a:srgbClr val="0000FF"/>
                </a:solidFill>
              </a:rPr>
              <a:t>They are </a:t>
            </a:r>
            <a:r>
              <a:rPr lang="en-US" sz="2000" dirty="0">
                <a:solidFill>
                  <a:srgbClr val="0000FF"/>
                </a:solidFill>
              </a:rPr>
              <a:t>optional</a:t>
            </a:r>
          </a:p>
        </p:txBody>
      </p:sp>
      <p:sp>
        <p:nvSpPr>
          <p:cNvPr id="430105" name="Text Box 25"/>
          <p:cNvSpPr txBox="1">
            <a:spLocks noChangeArrowheads="1"/>
          </p:cNvSpPr>
          <p:nvPr/>
        </p:nvSpPr>
        <p:spPr bwMode="auto">
          <a:xfrm>
            <a:off x="685800" y="3125789"/>
            <a:ext cx="3870325" cy="1015663"/>
          </a:xfrm>
          <a:prstGeom prst="rect">
            <a:avLst/>
          </a:prstGeom>
          <a:noFill/>
          <a:ln w="9525">
            <a:noFill/>
            <a:miter lim="800000"/>
            <a:headEnd/>
            <a:tailEnd/>
          </a:ln>
          <a:effectLst/>
        </p:spPr>
        <p:txBody>
          <a:bodyPr wrap="square">
            <a:spAutoFit/>
          </a:bodyPr>
          <a:lstStyle/>
          <a:p>
            <a:pPr algn="just">
              <a:spcBef>
                <a:spcPct val="50000"/>
              </a:spcBef>
            </a:pPr>
            <a:r>
              <a:rPr lang="en-US" sz="2000" dirty="0" smtClean="0"/>
              <a:t>They are  related to proper functioning, maintenance and safety of the boilers.</a:t>
            </a:r>
            <a:endParaRPr lang="en-US" sz="2000" dirty="0"/>
          </a:p>
        </p:txBody>
      </p:sp>
      <p:sp>
        <p:nvSpPr>
          <p:cNvPr id="430106" name="Text Box 26"/>
          <p:cNvSpPr txBox="1">
            <a:spLocks noChangeArrowheads="1"/>
          </p:cNvSpPr>
          <p:nvPr/>
        </p:nvSpPr>
        <p:spPr bwMode="auto">
          <a:xfrm>
            <a:off x="4648200" y="3133725"/>
            <a:ext cx="3886200" cy="707886"/>
          </a:xfrm>
          <a:prstGeom prst="rect">
            <a:avLst/>
          </a:prstGeom>
          <a:noFill/>
          <a:ln w="9525">
            <a:noFill/>
            <a:miter lim="800000"/>
            <a:headEnd/>
            <a:tailEnd/>
          </a:ln>
          <a:effectLst/>
        </p:spPr>
        <p:txBody>
          <a:bodyPr>
            <a:spAutoFit/>
          </a:bodyPr>
          <a:lstStyle/>
          <a:p>
            <a:pPr algn="just">
              <a:spcBef>
                <a:spcPct val="50000"/>
              </a:spcBef>
            </a:pPr>
            <a:r>
              <a:rPr lang="en-US" sz="2000" dirty="0" smtClean="0">
                <a:solidFill>
                  <a:srgbClr val="0000FF"/>
                </a:solidFill>
              </a:rPr>
              <a:t>They are related to </a:t>
            </a:r>
            <a:r>
              <a:rPr lang="en-US" sz="2000" dirty="0">
                <a:solidFill>
                  <a:srgbClr val="0000FF"/>
                </a:solidFill>
              </a:rPr>
              <a:t>efficiency &amp; </a:t>
            </a:r>
            <a:r>
              <a:rPr lang="en-US" sz="2000" dirty="0" smtClean="0">
                <a:solidFill>
                  <a:srgbClr val="0000FF"/>
                </a:solidFill>
              </a:rPr>
              <a:t>economy of the boilers.</a:t>
            </a:r>
            <a:endParaRPr lang="en-US" sz="2000" dirty="0">
              <a:solidFill>
                <a:srgbClr val="0000FF"/>
              </a:solidFill>
            </a:endParaRPr>
          </a:p>
        </p:txBody>
      </p:sp>
      <p:sp>
        <p:nvSpPr>
          <p:cNvPr id="430107" name="Text Box 27"/>
          <p:cNvSpPr txBox="1">
            <a:spLocks noChangeArrowheads="1"/>
          </p:cNvSpPr>
          <p:nvPr/>
        </p:nvSpPr>
        <p:spPr bwMode="auto">
          <a:xfrm>
            <a:off x="708690" y="4231749"/>
            <a:ext cx="3886200" cy="707886"/>
          </a:xfrm>
          <a:prstGeom prst="rect">
            <a:avLst/>
          </a:prstGeom>
          <a:noFill/>
          <a:ln w="9525">
            <a:noFill/>
            <a:miter lim="800000"/>
            <a:headEnd/>
            <a:tailEnd/>
          </a:ln>
          <a:effectLst/>
        </p:spPr>
        <p:txBody>
          <a:bodyPr>
            <a:spAutoFit/>
          </a:bodyPr>
          <a:lstStyle/>
          <a:p>
            <a:pPr algn="just">
              <a:spcBef>
                <a:spcPct val="20000"/>
              </a:spcBef>
            </a:pPr>
            <a:r>
              <a:rPr lang="en-US" sz="2000" dirty="0" smtClean="0"/>
              <a:t>They </a:t>
            </a:r>
            <a:r>
              <a:rPr lang="en-US" sz="2000" dirty="0"/>
              <a:t>are fitted directly on the boiler </a:t>
            </a:r>
            <a:r>
              <a:rPr lang="en-US" sz="2000" dirty="0" smtClean="0"/>
              <a:t>drum.</a:t>
            </a:r>
            <a:endParaRPr lang="en-US" sz="2000" dirty="0"/>
          </a:p>
        </p:txBody>
      </p:sp>
      <p:sp>
        <p:nvSpPr>
          <p:cNvPr id="430108" name="Text Box 28"/>
          <p:cNvSpPr txBox="1">
            <a:spLocks noChangeArrowheads="1"/>
          </p:cNvSpPr>
          <p:nvPr/>
        </p:nvSpPr>
        <p:spPr bwMode="auto">
          <a:xfrm>
            <a:off x="4632325" y="4025900"/>
            <a:ext cx="3886200" cy="707886"/>
          </a:xfrm>
          <a:prstGeom prst="rect">
            <a:avLst/>
          </a:prstGeom>
          <a:noFill/>
          <a:ln w="9525">
            <a:noFill/>
            <a:miter lim="800000"/>
            <a:headEnd/>
            <a:tailEnd/>
          </a:ln>
          <a:effectLst/>
        </p:spPr>
        <p:txBody>
          <a:bodyPr>
            <a:spAutoFit/>
          </a:bodyPr>
          <a:lstStyle/>
          <a:p>
            <a:pPr algn="just">
              <a:spcBef>
                <a:spcPct val="20000"/>
              </a:spcBef>
            </a:pPr>
            <a:r>
              <a:rPr lang="en-US" sz="2000" dirty="0" smtClean="0">
                <a:solidFill>
                  <a:srgbClr val="0000FF"/>
                </a:solidFill>
              </a:rPr>
              <a:t>They </a:t>
            </a:r>
            <a:r>
              <a:rPr lang="en-US" sz="2000" dirty="0">
                <a:solidFill>
                  <a:srgbClr val="0000FF"/>
                </a:solidFill>
              </a:rPr>
              <a:t>are not fitted directly on the boiler drum</a:t>
            </a:r>
          </a:p>
        </p:txBody>
      </p:sp>
      <p:sp>
        <p:nvSpPr>
          <p:cNvPr id="430109" name="Text Box 29"/>
          <p:cNvSpPr txBox="1">
            <a:spLocks noChangeArrowheads="1"/>
          </p:cNvSpPr>
          <p:nvPr/>
        </p:nvSpPr>
        <p:spPr bwMode="auto">
          <a:xfrm>
            <a:off x="717550" y="4943475"/>
            <a:ext cx="3886200" cy="707886"/>
          </a:xfrm>
          <a:prstGeom prst="rect">
            <a:avLst/>
          </a:prstGeom>
          <a:noFill/>
          <a:ln w="9525">
            <a:noFill/>
            <a:miter lim="800000"/>
            <a:headEnd/>
            <a:tailEnd/>
          </a:ln>
          <a:effectLst/>
        </p:spPr>
        <p:txBody>
          <a:bodyPr>
            <a:spAutoFit/>
          </a:bodyPr>
          <a:lstStyle/>
          <a:p>
            <a:pPr>
              <a:spcBef>
                <a:spcPct val="20000"/>
              </a:spcBef>
            </a:pPr>
            <a:r>
              <a:rPr lang="en-US" sz="2000" dirty="0" smtClean="0"/>
              <a:t>They are also  </a:t>
            </a:r>
            <a:r>
              <a:rPr lang="en-US" sz="2000" dirty="0"/>
              <a:t>used to measure some of the important properties</a:t>
            </a:r>
          </a:p>
        </p:txBody>
      </p:sp>
      <p:sp>
        <p:nvSpPr>
          <p:cNvPr id="430110" name="Text Box 30"/>
          <p:cNvSpPr txBox="1">
            <a:spLocks noChangeArrowheads="1"/>
          </p:cNvSpPr>
          <p:nvPr/>
        </p:nvSpPr>
        <p:spPr bwMode="auto">
          <a:xfrm>
            <a:off x="4648200" y="4953000"/>
            <a:ext cx="3886200" cy="707886"/>
          </a:xfrm>
          <a:prstGeom prst="rect">
            <a:avLst/>
          </a:prstGeom>
          <a:noFill/>
          <a:ln w="9525">
            <a:noFill/>
            <a:miter lim="800000"/>
            <a:headEnd/>
            <a:tailEnd/>
          </a:ln>
          <a:effectLst/>
        </p:spPr>
        <p:txBody>
          <a:bodyPr>
            <a:spAutoFit/>
          </a:bodyPr>
          <a:lstStyle/>
          <a:p>
            <a:pPr algn="just">
              <a:spcBef>
                <a:spcPct val="20000"/>
              </a:spcBef>
            </a:pPr>
            <a:r>
              <a:rPr lang="en-US" sz="2000" dirty="0" smtClean="0">
                <a:solidFill>
                  <a:srgbClr val="0000FF"/>
                </a:solidFill>
              </a:rPr>
              <a:t>They are used </a:t>
            </a:r>
            <a:r>
              <a:rPr lang="en-US" sz="2000" dirty="0">
                <a:solidFill>
                  <a:srgbClr val="0000FF"/>
                </a:solidFill>
              </a:rPr>
              <a:t>to improve some of the important properties</a:t>
            </a:r>
          </a:p>
        </p:txBody>
      </p:sp>
      <p:sp>
        <p:nvSpPr>
          <p:cNvPr id="430111" name="Line 31"/>
          <p:cNvSpPr>
            <a:spLocks noChangeShapeType="1"/>
          </p:cNvSpPr>
          <p:nvPr/>
        </p:nvSpPr>
        <p:spPr bwMode="auto">
          <a:xfrm>
            <a:off x="685800" y="1676400"/>
            <a:ext cx="0" cy="4191000"/>
          </a:xfrm>
          <a:prstGeom prst="line">
            <a:avLst/>
          </a:prstGeom>
          <a:noFill/>
          <a:ln w="57150">
            <a:solidFill>
              <a:srgbClr val="FF6600"/>
            </a:solidFill>
            <a:round/>
            <a:headEnd/>
            <a:tailEnd/>
          </a:ln>
          <a:effectLst/>
        </p:spPr>
        <p:txBody>
          <a:bodyPr/>
          <a:lstStyle/>
          <a:p>
            <a:endParaRPr lang="en-US"/>
          </a:p>
        </p:txBody>
      </p:sp>
      <p:sp>
        <p:nvSpPr>
          <p:cNvPr id="430112" name="Line 32"/>
          <p:cNvSpPr>
            <a:spLocks noChangeShapeType="1"/>
          </p:cNvSpPr>
          <p:nvPr/>
        </p:nvSpPr>
        <p:spPr bwMode="auto">
          <a:xfrm>
            <a:off x="8458200" y="1676400"/>
            <a:ext cx="0" cy="4191000"/>
          </a:xfrm>
          <a:prstGeom prst="line">
            <a:avLst/>
          </a:prstGeom>
          <a:noFill/>
          <a:ln w="57150">
            <a:solidFill>
              <a:srgbClr val="FF6600"/>
            </a:solidFill>
            <a:round/>
            <a:headEnd/>
            <a:tailEnd/>
          </a:ln>
          <a:effectLst/>
        </p:spPr>
        <p:txBody>
          <a:bodyPr/>
          <a:lstStyle/>
          <a:p>
            <a:endParaRPr lang="en-US"/>
          </a:p>
        </p:txBody>
      </p:sp>
      <p:sp>
        <p:nvSpPr>
          <p:cNvPr id="430113" name="Line 33"/>
          <p:cNvSpPr>
            <a:spLocks noChangeShapeType="1"/>
          </p:cNvSpPr>
          <p:nvPr/>
        </p:nvSpPr>
        <p:spPr bwMode="auto">
          <a:xfrm flipH="1">
            <a:off x="685800" y="5867400"/>
            <a:ext cx="7772400" cy="0"/>
          </a:xfrm>
          <a:prstGeom prst="line">
            <a:avLst/>
          </a:prstGeom>
          <a:noFill/>
          <a:ln w="57150">
            <a:solidFill>
              <a:srgbClr val="FF6600"/>
            </a:solidFill>
            <a:round/>
            <a:headEnd/>
            <a:tailEnd/>
          </a:ln>
          <a:effectLst/>
        </p:spPr>
        <p:txBody>
          <a:bodyPr/>
          <a:lstStyle/>
          <a:p>
            <a:endParaRPr lang="en-US"/>
          </a:p>
        </p:txBody>
      </p:sp>
      <p:sp>
        <p:nvSpPr>
          <p:cNvPr id="430114" name="Line 34"/>
          <p:cNvSpPr>
            <a:spLocks noChangeShapeType="1"/>
          </p:cNvSpPr>
          <p:nvPr/>
        </p:nvSpPr>
        <p:spPr bwMode="auto">
          <a:xfrm flipH="1">
            <a:off x="685800" y="1676400"/>
            <a:ext cx="7772400" cy="0"/>
          </a:xfrm>
          <a:prstGeom prst="line">
            <a:avLst/>
          </a:prstGeom>
          <a:noFill/>
          <a:ln w="57150">
            <a:solidFill>
              <a:srgbClr val="FF6600"/>
            </a:solidFill>
            <a:round/>
            <a:headEnd/>
            <a:tailEnd/>
          </a:ln>
          <a:effectLst/>
        </p:spPr>
        <p:txBody>
          <a:bodyPr/>
          <a:lstStyle/>
          <a:p>
            <a:endParaRPr lang="en-US"/>
          </a:p>
        </p:txBody>
      </p:sp>
      <p:sp>
        <p:nvSpPr>
          <p:cNvPr id="430115" name="Line 35"/>
          <p:cNvSpPr>
            <a:spLocks noChangeShapeType="1"/>
          </p:cNvSpPr>
          <p:nvPr/>
        </p:nvSpPr>
        <p:spPr bwMode="auto">
          <a:xfrm flipH="1">
            <a:off x="685800" y="2286000"/>
            <a:ext cx="7772400" cy="0"/>
          </a:xfrm>
          <a:prstGeom prst="line">
            <a:avLst/>
          </a:prstGeom>
          <a:noFill/>
          <a:ln w="57150">
            <a:solidFill>
              <a:srgbClr val="FF6600"/>
            </a:solidFill>
            <a:round/>
            <a:headEnd/>
            <a:tailEnd/>
          </a:ln>
          <a:effectLst/>
        </p:spPr>
        <p:txBody>
          <a:bodyPr/>
          <a:lstStyle/>
          <a:p>
            <a:endParaRPr lang="en-US"/>
          </a:p>
        </p:txBody>
      </p:sp>
      <p:sp>
        <p:nvSpPr>
          <p:cNvPr id="430116" name="Line 36"/>
          <p:cNvSpPr>
            <a:spLocks noChangeShapeType="1"/>
          </p:cNvSpPr>
          <p:nvPr/>
        </p:nvSpPr>
        <p:spPr bwMode="auto">
          <a:xfrm>
            <a:off x="4572000" y="1676400"/>
            <a:ext cx="0" cy="4191000"/>
          </a:xfrm>
          <a:prstGeom prst="line">
            <a:avLst/>
          </a:prstGeom>
          <a:noFill/>
          <a:ln w="57150">
            <a:solidFill>
              <a:srgbClr val="FF6600"/>
            </a:solidFill>
            <a:round/>
            <a:headEnd/>
            <a:tailEnd/>
          </a:ln>
          <a:effectLst/>
        </p:spPr>
        <p:txBody>
          <a:bodyPr/>
          <a:lstStyle/>
          <a:p>
            <a:endParaRPr lang="en-US"/>
          </a:p>
        </p:txBody>
      </p:sp>
    </p:spTree>
    <p:extLst>
      <p:ext uri="{BB962C8B-B14F-4D97-AF65-F5344CB8AC3E}">
        <p14:creationId xmlns:p14="http://schemas.microsoft.com/office/powerpoint/2010/main" val="336443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0103"/>
                                        </p:tgtEl>
                                        <p:attrNameLst>
                                          <p:attrName>style.visibility</p:attrName>
                                        </p:attrNameLst>
                                      </p:cBhvr>
                                      <p:to>
                                        <p:strVal val="visible"/>
                                      </p:to>
                                    </p:set>
                                    <p:animEffect transition="in" filter="fade">
                                      <p:cBhvr>
                                        <p:cTn id="7" dur="500"/>
                                        <p:tgtEl>
                                          <p:spTgt spid="430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0104"/>
                                        </p:tgtEl>
                                        <p:attrNameLst>
                                          <p:attrName>style.visibility</p:attrName>
                                        </p:attrNameLst>
                                      </p:cBhvr>
                                      <p:to>
                                        <p:strVal val="visible"/>
                                      </p:to>
                                    </p:set>
                                    <p:animEffect transition="in" filter="fade">
                                      <p:cBhvr>
                                        <p:cTn id="12" dur="500"/>
                                        <p:tgtEl>
                                          <p:spTgt spid="430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0105"/>
                                        </p:tgtEl>
                                        <p:attrNameLst>
                                          <p:attrName>style.visibility</p:attrName>
                                        </p:attrNameLst>
                                      </p:cBhvr>
                                      <p:to>
                                        <p:strVal val="visible"/>
                                      </p:to>
                                    </p:set>
                                    <p:animEffect transition="in" filter="fade">
                                      <p:cBhvr>
                                        <p:cTn id="17" dur="500"/>
                                        <p:tgtEl>
                                          <p:spTgt spid="4301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0106"/>
                                        </p:tgtEl>
                                        <p:attrNameLst>
                                          <p:attrName>style.visibility</p:attrName>
                                        </p:attrNameLst>
                                      </p:cBhvr>
                                      <p:to>
                                        <p:strVal val="visible"/>
                                      </p:to>
                                    </p:set>
                                    <p:animEffect transition="in" filter="fade">
                                      <p:cBhvr>
                                        <p:cTn id="22" dur="500"/>
                                        <p:tgtEl>
                                          <p:spTgt spid="430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0107"/>
                                        </p:tgtEl>
                                        <p:attrNameLst>
                                          <p:attrName>style.visibility</p:attrName>
                                        </p:attrNameLst>
                                      </p:cBhvr>
                                      <p:to>
                                        <p:strVal val="visible"/>
                                      </p:to>
                                    </p:set>
                                    <p:animEffect transition="in" filter="fade">
                                      <p:cBhvr>
                                        <p:cTn id="27" dur="500"/>
                                        <p:tgtEl>
                                          <p:spTgt spid="43010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0108"/>
                                        </p:tgtEl>
                                        <p:attrNameLst>
                                          <p:attrName>style.visibility</p:attrName>
                                        </p:attrNameLst>
                                      </p:cBhvr>
                                      <p:to>
                                        <p:strVal val="visible"/>
                                      </p:to>
                                    </p:set>
                                    <p:animEffect transition="in" filter="fade">
                                      <p:cBhvr>
                                        <p:cTn id="32" dur="500"/>
                                        <p:tgtEl>
                                          <p:spTgt spid="43010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0109"/>
                                        </p:tgtEl>
                                        <p:attrNameLst>
                                          <p:attrName>style.visibility</p:attrName>
                                        </p:attrNameLst>
                                      </p:cBhvr>
                                      <p:to>
                                        <p:strVal val="visible"/>
                                      </p:to>
                                    </p:set>
                                    <p:animEffect transition="in" filter="fade">
                                      <p:cBhvr>
                                        <p:cTn id="37" dur="500"/>
                                        <p:tgtEl>
                                          <p:spTgt spid="43010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0110"/>
                                        </p:tgtEl>
                                        <p:attrNameLst>
                                          <p:attrName>style.visibility</p:attrName>
                                        </p:attrNameLst>
                                      </p:cBhvr>
                                      <p:to>
                                        <p:strVal val="visible"/>
                                      </p:to>
                                    </p:set>
                                    <p:animEffect transition="in" filter="fade">
                                      <p:cBhvr>
                                        <p:cTn id="42" dur="500"/>
                                        <p:tgtEl>
                                          <p:spTgt spid="430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3" grpId="0"/>
      <p:bldP spid="430104" grpId="0"/>
      <p:bldP spid="430105" grpId="0"/>
      <p:bldP spid="430106" grpId="0"/>
      <p:bldP spid="430107" grpId="0"/>
      <p:bldP spid="430108" grpId="0"/>
      <p:bldP spid="430109" grpId="0"/>
      <p:bldP spid="4301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a:xfrm>
            <a:off x="7010400" y="6381750"/>
            <a:ext cx="2133600" cy="476250"/>
          </a:xfrm>
        </p:spPr>
        <p:txBody>
          <a:bodyPr/>
          <a:lstStyle/>
          <a:p>
            <a:fld id="{C61EA45A-6891-47F5-98B6-08FD1BCD772D}" type="slidenum">
              <a:rPr lang="en-US"/>
              <a:pPr/>
              <a:t>4</a:t>
            </a:fld>
            <a:endParaRPr lang="en-US"/>
          </a:p>
        </p:txBody>
      </p:sp>
      <p:sp>
        <p:nvSpPr>
          <p:cNvPr id="176130" name="Rectangle 2"/>
          <p:cNvSpPr>
            <a:spLocks noGrp="1" noChangeArrowheads="1"/>
          </p:cNvSpPr>
          <p:nvPr>
            <p:ph type="body" idx="4294967295"/>
          </p:nvPr>
        </p:nvSpPr>
        <p:spPr>
          <a:xfrm>
            <a:off x="228600" y="228600"/>
            <a:ext cx="8915400" cy="6096000"/>
          </a:xfrm>
        </p:spPr>
        <p:txBody>
          <a:bodyPr/>
          <a:lstStyle/>
          <a:p>
            <a:pPr marL="609600" indent="-609600">
              <a:lnSpc>
                <a:spcPct val="125000"/>
              </a:lnSpc>
              <a:buFontTx/>
              <a:buAutoNum type="arabicPeriod" startAt="4"/>
            </a:pPr>
            <a:r>
              <a:rPr lang="en-US" sz="2400" b="1" dirty="0">
                <a:solidFill>
                  <a:schemeClr val="accent2"/>
                </a:solidFill>
                <a:effectLst>
                  <a:outerShdw blurRad="38100" dist="38100" dir="2700000" algn="tl">
                    <a:srgbClr val="C0C0C0"/>
                  </a:outerShdw>
                </a:effectLst>
              </a:rPr>
              <a:t>According to the type of fuel used</a:t>
            </a:r>
          </a:p>
          <a:p>
            <a:pPr marL="990600" lvl="1" indent="-533400">
              <a:lnSpc>
                <a:spcPct val="125000"/>
              </a:lnSpc>
              <a:buFontTx/>
              <a:buAutoNum type="alphaLcPeriod"/>
            </a:pPr>
            <a:r>
              <a:rPr lang="en-US" sz="2400" dirty="0"/>
              <a:t>Solid fueled boiler </a:t>
            </a:r>
          </a:p>
          <a:p>
            <a:pPr marL="990600" lvl="1" indent="-533400">
              <a:lnSpc>
                <a:spcPct val="125000"/>
              </a:lnSpc>
              <a:buFontTx/>
              <a:buAutoNum type="alphaLcPeriod"/>
            </a:pPr>
            <a:r>
              <a:rPr lang="en-US" sz="2400" dirty="0"/>
              <a:t>Liquid fueled boiler</a:t>
            </a:r>
          </a:p>
          <a:p>
            <a:pPr marL="990600" lvl="1" indent="-533400">
              <a:lnSpc>
                <a:spcPct val="125000"/>
              </a:lnSpc>
              <a:buFontTx/>
              <a:buAutoNum type="alphaLcPeriod"/>
            </a:pPr>
            <a:r>
              <a:rPr lang="en-US" sz="2400" dirty="0"/>
              <a:t>Gaseous fueled boiler</a:t>
            </a:r>
          </a:p>
          <a:p>
            <a:pPr marL="609600" indent="-609600">
              <a:lnSpc>
                <a:spcPct val="125000"/>
              </a:lnSpc>
              <a:buFontTx/>
              <a:buAutoNum type="arabicPeriod" startAt="4"/>
            </a:pPr>
            <a:r>
              <a:rPr lang="en-US" sz="2400" b="1" dirty="0">
                <a:solidFill>
                  <a:schemeClr val="accent2"/>
                </a:solidFill>
                <a:effectLst>
                  <a:outerShdw blurRad="38100" dist="38100" dir="2700000" algn="tl">
                    <a:srgbClr val="C0C0C0"/>
                  </a:outerShdw>
                </a:effectLst>
              </a:rPr>
              <a:t>According to the method of circulation of water</a:t>
            </a:r>
          </a:p>
          <a:p>
            <a:pPr marL="990600" lvl="1" indent="-533400">
              <a:lnSpc>
                <a:spcPct val="125000"/>
              </a:lnSpc>
              <a:buFontTx/>
              <a:buAutoNum type="alphaLcPeriod"/>
            </a:pPr>
            <a:r>
              <a:rPr lang="en-US" sz="2400" dirty="0">
                <a:solidFill>
                  <a:srgbClr val="FF3300"/>
                </a:solidFill>
              </a:rPr>
              <a:t>Natural circulation boiler</a:t>
            </a:r>
            <a:r>
              <a:rPr lang="en-US" sz="2400" dirty="0"/>
              <a:t> (circulation of water due to difference in temperature)</a:t>
            </a:r>
          </a:p>
          <a:p>
            <a:pPr marL="990600" lvl="1" indent="-533400">
              <a:lnSpc>
                <a:spcPct val="125000"/>
              </a:lnSpc>
              <a:buFontTx/>
              <a:buAutoNum type="alphaLcPeriod"/>
            </a:pPr>
            <a:r>
              <a:rPr lang="en-US" sz="2400" dirty="0">
                <a:solidFill>
                  <a:srgbClr val="FF3300"/>
                </a:solidFill>
              </a:rPr>
              <a:t>Forced circulation boiler</a:t>
            </a:r>
            <a:r>
              <a:rPr lang="en-US" sz="2400" dirty="0"/>
              <a:t> (pumps are used)</a:t>
            </a:r>
          </a:p>
          <a:p>
            <a:pPr marL="609600" indent="-609600">
              <a:lnSpc>
                <a:spcPct val="125000"/>
              </a:lnSpc>
              <a:buFontTx/>
              <a:buAutoNum type="arabicPeriod" startAt="4"/>
            </a:pPr>
            <a:r>
              <a:rPr lang="en-US" sz="2400" b="1" dirty="0">
                <a:solidFill>
                  <a:schemeClr val="accent2"/>
                </a:solidFill>
                <a:effectLst>
                  <a:outerShdw blurRad="38100" dist="38100" dir="2700000" algn="tl">
                    <a:srgbClr val="C0C0C0"/>
                  </a:outerShdw>
                </a:effectLst>
              </a:rPr>
              <a:t>According to the flow of water and flue gases</a:t>
            </a:r>
            <a:r>
              <a:rPr lang="en-US" sz="2800" dirty="0"/>
              <a:t> </a:t>
            </a:r>
          </a:p>
          <a:p>
            <a:pPr marL="990600" lvl="1" indent="-533400">
              <a:lnSpc>
                <a:spcPct val="125000"/>
              </a:lnSpc>
              <a:buFontTx/>
              <a:buAutoNum type="alphaLcPeriod"/>
            </a:pPr>
            <a:r>
              <a:rPr lang="en-US" sz="2400" dirty="0"/>
              <a:t>Fire tube boilers</a:t>
            </a:r>
          </a:p>
          <a:p>
            <a:pPr marL="990600" lvl="1" indent="-533400">
              <a:lnSpc>
                <a:spcPct val="125000"/>
              </a:lnSpc>
              <a:buFontTx/>
              <a:buAutoNum type="alphaLcPeriod"/>
            </a:pPr>
            <a:r>
              <a:rPr lang="en-US" sz="2400" dirty="0"/>
              <a:t>Water tube boilers</a:t>
            </a:r>
          </a:p>
        </p:txBody>
      </p:sp>
      <p:sp>
        <p:nvSpPr>
          <p:cNvPr id="3" name="Footer Placeholder 2"/>
          <p:cNvSpPr>
            <a:spLocks noGrp="1"/>
          </p:cNvSpPr>
          <p:nvPr>
            <p:ph type="ftr" sz="quarter" idx="4294967295"/>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endParaRPr lang="en-US" dirty="0">
              <a:solidFill>
                <a:schemeClr val="accent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13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61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3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613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613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6130">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6130">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61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1966E819-6781-4E61-B0E2-2EB36E54B0F4}" type="slidenum">
              <a:rPr lang="en-US"/>
              <a:pPr>
                <a:defRPr/>
              </a:pPr>
              <a:t>5</a:t>
            </a:fld>
            <a:endParaRPr lang="en-US"/>
          </a:p>
        </p:txBody>
      </p:sp>
      <p:sp>
        <p:nvSpPr>
          <p:cNvPr id="12292" name="Rectangle 2"/>
          <p:cNvSpPr>
            <a:spLocks noGrp="1" noChangeArrowheads="1"/>
          </p:cNvSpPr>
          <p:nvPr>
            <p:ph type="title"/>
          </p:nvPr>
        </p:nvSpPr>
        <p:spPr>
          <a:xfrm>
            <a:off x="457200" y="274638"/>
            <a:ext cx="8077200" cy="944562"/>
          </a:xfrm>
        </p:spPr>
        <p:txBody>
          <a:bodyPr/>
          <a:lstStyle/>
          <a:p>
            <a:pPr eaLnBrk="1" hangingPunct="1"/>
            <a:r>
              <a:rPr lang="en-US" sz="4000" b="1" i="1" dirty="0" smtClean="0"/>
              <a:t>Fire Tube Boiler</a:t>
            </a:r>
            <a:r>
              <a:rPr lang="en-US" sz="4000" dirty="0" smtClean="0"/>
              <a:t/>
            </a:r>
            <a:br>
              <a:rPr lang="en-US" sz="4000" dirty="0" smtClean="0"/>
            </a:br>
            <a:endParaRPr lang="en-US" sz="4000" dirty="0" smtClean="0"/>
          </a:p>
        </p:txBody>
      </p:sp>
      <p:sp>
        <p:nvSpPr>
          <p:cNvPr id="94211" name="Rectangle 3"/>
          <p:cNvSpPr>
            <a:spLocks noGrp="1" noChangeArrowheads="1"/>
          </p:cNvSpPr>
          <p:nvPr>
            <p:ph type="body" idx="1"/>
          </p:nvPr>
        </p:nvSpPr>
        <p:spPr>
          <a:xfrm>
            <a:off x="273424" y="723900"/>
            <a:ext cx="4191000" cy="6096000"/>
          </a:xfrm>
        </p:spPr>
        <p:txBody>
          <a:bodyPr/>
          <a:lstStyle/>
          <a:p>
            <a:pPr algn="just" eaLnBrk="1" hangingPunct="1">
              <a:lnSpc>
                <a:spcPct val="90000"/>
              </a:lnSpc>
              <a:defRPr/>
            </a:pPr>
            <a:endParaRPr lang="en-US" sz="2400" dirty="0" smtClean="0"/>
          </a:p>
          <a:p>
            <a:pPr algn="just" eaLnBrk="1" hangingPunct="1">
              <a:lnSpc>
                <a:spcPct val="90000"/>
              </a:lnSpc>
              <a:defRPr/>
            </a:pPr>
            <a:endParaRPr lang="en-US" sz="2400" dirty="0" smtClean="0"/>
          </a:p>
          <a:p>
            <a:pPr algn="just" eaLnBrk="1" hangingPunct="1">
              <a:lnSpc>
                <a:spcPct val="90000"/>
              </a:lnSpc>
              <a:defRPr/>
            </a:pPr>
            <a:endParaRPr lang="en-US" sz="2400" dirty="0"/>
          </a:p>
          <a:p>
            <a:pPr marL="0" indent="0" algn="just" eaLnBrk="1" hangingPunct="1">
              <a:lnSpc>
                <a:spcPct val="90000"/>
              </a:lnSpc>
              <a:buNone/>
              <a:defRPr/>
            </a:pPr>
            <a:r>
              <a:rPr lang="en-US" sz="2400" dirty="0" smtClean="0"/>
              <a:t>In the fire tube boilers, the hot flue gases produced by the combustion of fuels are led through a nest of tubes around which the water circulates.</a:t>
            </a:r>
          </a:p>
          <a:p>
            <a:pPr algn="just">
              <a:lnSpc>
                <a:spcPct val="155000"/>
              </a:lnSpc>
              <a:buFontTx/>
              <a:buNone/>
            </a:pPr>
            <a:r>
              <a:rPr lang="en-US" sz="2400" dirty="0">
                <a:solidFill>
                  <a:srgbClr val="FF3300"/>
                </a:solidFill>
                <a:effectLst>
                  <a:outerShdw blurRad="38100" dist="38100" dir="2700000" algn="tl">
                    <a:srgbClr val="C0C0C0"/>
                  </a:outerShdw>
                </a:effectLst>
              </a:rPr>
              <a:t>Example:</a:t>
            </a:r>
          </a:p>
          <a:p>
            <a:pPr algn="just">
              <a:lnSpc>
                <a:spcPct val="155000"/>
              </a:lnSpc>
              <a:buFontTx/>
              <a:buNone/>
            </a:pPr>
            <a:r>
              <a:rPr lang="en-US" sz="2400" b="1" dirty="0">
                <a:solidFill>
                  <a:schemeClr val="accent2"/>
                </a:solidFill>
                <a:effectLst>
                  <a:outerShdw blurRad="38100" dist="38100" dir="2700000" algn="tl">
                    <a:srgbClr val="C0C0C0"/>
                  </a:outerShdw>
                </a:effectLst>
              </a:rPr>
              <a:t>	Lancashire boiler. </a:t>
            </a:r>
          </a:p>
          <a:p>
            <a:pPr marL="0" indent="0" algn="just" eaLnBrk="1" hangingPunct="1">
              <a:lnSpc>
                <a:spcPct val="90000"/>
              </a:lnSpc>
              <a:buNone/>
              <a:defRPr/>
            </a:pPr>
            <a:endParaRPr lang="en-US" sz="2400" dirty="0" smtClean="0"/>
          </a:p>
        </p:txBody>
      </p:sp>
      <p:pic>
        <p:nvPicPr>
          <p:cNvPr id="94212" name="Picture 4" descr="fire tube"/>
          <p:cNvPicPr>
            <a:picLocks noChangeAspect="1" noChangeArrowheads="1"/>
          </p:cNvPicPr>
          <p:nvPr/>
        </p:nvPicPr>
        <p:blipFill>
          <a:blip r:embed="rId3">
            <a:lum bright="-12000" contrast="36000"/>
            <a:extLst>
              <a:ext uri="{28A0092B-C50C-407E-A947-70E740481C1C}">
                <a14:useLocalDpi xmlns:a14="http://schemas.microsoft.com/office/drawing/2010/main" val="0"/>
              </a:ext>
            </a:extLst>
          </a:blip>
          <a:srcRect/>
          <a:stretch>
            <a:fillRect/>
          </a:stretch>
        </p:blipFill>
        <p:spPr bwMode="auto">
          <a:xfrm>
            <a:off x="4495800" y="699994"/>
            <a:ext cx="44958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p>
        </p:txBody>
      </p:sp>
      <p:pic>
        <p:nvPicPr>
          <p:cNvPr id="284674" name="Picture 2" descr="Fire-tube boiler - International College of Yayasan Melaka (ICY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184775" y="4396224"/>
            <a:ext cx="3117850" cy="17944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28976" y="5980698"/>
            <a:ext cx="2153024" cy="461665"/>
          </a:xfrm>
          <a:prstGeom prst="rect">
            <a:avLst/>
          </a:prstGeom>
        </p:spPr>
        <p:txBody>
          <a:bodyPr wrap="square">
            <a:spAutoFit/>
          </a:bodyPr>
          <a:lstStyle/>
          <a:p>
            <a:r>
              <a:rPr lang="en-IN" sz="800" dirty="0" smtClean="0"/>
              <a:t>Ref: http</a:t>
            </a:r>
            <a:r>
              <a:rPr lang="en-IN" sz="800" dirty="0"/>
              <a:t>://www.icym.edu.my/v13/about-us/our-news/general/1194-fire-tube-boiler.html</a:t>
            </a:r>
          </a:p>
        </p:txBody>
      </p:sp>
    </p:spTree>
    <p:extLst>
      <p:ext uri="{BB962C8B-B14F-4D97-AF65-F5344CB8AC3E}">
        <p14:creationId xmlns:p14="http://schemas.microsoft.com/office/powerpoint/2010/main" val="5096774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42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2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smtClean="0">
                <a:solidFill>
                  <a:srgbClr val="C00000"/>
                </a:solidFill>
              </a:rPr>
              <a:t>Locomotive boiler (</a:t>
            </a:r>
            <a:r>
              <a:rPr lang="en-US" sz="3600" b="1" i="1" dirty="0">
                <a:solidFill>
                  <a:srgbClr val="C00000"/>
                </a:solidFill>
              </a:rPr>
              <a:t>Fire Tube Boiler</a:t>
            </a:r>
            <a:r>
              <a:rPr lang="en-IN" sz="3600" b="1" dirty="0" smtClean="0">
                <a:solidFill>
                  <a:srgbClr val="C00000"/>
                </a:solidFill>
              </a:rPr>
              <a:t>)</a:t>
            </a:r>
            <a:endParaRPr lang="en-IN" sz="3600" b="1" dirty="0">
              <a:solidFill>
                <a:srgbClr val="C00000"/>
              </a:solidFill>
            </a:endParaRP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p>
        </p:txBody>
      </p:sp>
      <p:sp>
        <p:nvSpPr>
          <p:cNvPr id="5" name="Slide Number Placeholder 4"/>
          <p:cNvSpPr>
            <a:spLocks noGrp="1"/>
          </p:cNvSpPr>
          <p:nvPr>
            <p:ph type="sldNum" sz="quarter" idx="12"/>
          </p:nvPr>
        </p:nvSpPr>
        <p:spPr/>
        <p:txBody>
          <a:bodyPr/>
          <a:lstStyle/>
          <a:p>
            <a:pPr>
              <a:defRPr/>
            </a:pPr>
            <a:fld id="{6C4D3FBA-F6AF-44EA-94AE-D65AB5D39883}" type="slidenum">
              <a:rPr lang="en-US" smtClean="0"/>
              <a:pPr>
                <a:defRPr/>
              </a:pPr>
              <a:t>6</a:t>
            </a:fld>
            <a:endParaRPr lang="en-US"/>
          </a:p>
        </p:txBody>
      </p:sp>
      <p:pic>
        <p:nvPicPr>
          <p:cNvPr id="286722" name="Picture 2" descr="A Train is Born, Part 4 | Adendorff Machinery Mart"/>
          <p:cNvPicPr>
            <a:picLocks noChangeAspect="1" noChangeArrowheads="1"/>
          </p:cNvPicPr>
          <p:nvPr/>
        </p:nvPicPr>
        <p:blipFill rotWithShape="1">
          <a:blip r:embed="rId2">
            <a:extLst>
              <a:ext uri="{28A0092B-C50C-407E-A947-70E740481C1C}">
                <a14:useLocalDpi xmlns:a14="http://schemas.microsoft.com/office/drawing/2010/main" val="0"/>
              </a:ext>
            </a:extLst>
          </a:blip>
          <a:srcRect t="11847" r="24958"/>
          <a:stretch/>
        </p:blipFill>
        <p:spPr bwMode="auto">
          <a:xfrm>
            <a:off x="1905000" y="1245664"/>
            <a:ext cx="5715000" cy="488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3954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B026A541-B716-4DE2-8E00-3A2E1C1CA567}" type="slidenum">
              <a:rPr lang="en-US"/>
              <a:pPr>
                <a:defRPr/>
              </a:pPr>
              <a:t>7</a:t>
            </a:fld>
            <a:endParaRPr lang="en-US" dirty="0"/>
          </a:p>
        </p:txBody>
      </p:sp>
      <p:sp>
        <p:nvSpPr>
          <p:cNvPr id="14340" name="Rectangle 2"/>
          <p:cNvSpPr>
            <a:spLocks noGrp="1" noChangeArrowheads="1"/>
          </p:cNvSpPr>
          <p:nvPr>
            <p:ph type="title"/>
          </p:nvPr>
        </p:nvSpPr>
        <p:spPr/>
        <p:txBody>
          <a:bodyPr/>
          <a:lstStyle/>
          <a:p>
            <a:pPr eaLnBrk="1" hangingPunct="1"/>
            <a:r>
              <a:rPr lang="en-US" sz="4000" b="1" i="1" smtClean="0"/>
              <a:t>Water Tube Boiler:</a:t>
            </a:r>
            <a:r>
              <a:rPr lang="en-US" sz="4000" smtClean="0"/>
              <a:t/>
            </a:r>
            <a:br>
              <a:rPr lang="en-US" sz="4000" smtClean="0"/>
            </a:br>
            <a:endParaRPr lang="en-US" sz="4000" smtClean="0"/>
          </a:p>
        </p:txBody>
      </p:sp>
      <p:sp>
        <p:nvSpPr>
          <p:cNvPr id="95235" name="Rectangle 3"/>
          <p:cNvSpPr>
            <a:spLocks noGrp="1" noChangeArrowheads="1"/>
          </p:cNvSpPr>
          <p:nvPr>
            <p:ph type="body" idx="1"/>
          </p:nvPr>
        </p:nvSpPr>
        <p:spPr>
          <a:xfrm>
            <a:off x="342900" y="1089819"/>
            <a:ext cx="4174673" cy="5562600"/>
          </a:xfrm>
        </p:spPr>
        <p:txBody>
          <a:bodyPr/>
          <a:lstStyle/>
          <a:p>
            <a:pPr algn="just" eaLnBrk="1" hangingPunct="1">
              <a:defRPr/>
            </a:pPr>
            <a:endParaRPr lang="en-US" sz="2400" dirty="0" smtClean="0"/>
          </a:p>
          <a:p>
            <a:pPr marL="0" indent="0" algn="just" eaLnBrk="1" hangingPunct="1">
              <a:buNone/>
              <a:defRPr/>
            </a:pPr>
            <a:r>
              <a:rPr lang="en-US" sz="2400" dirty="0" smtClean="0"/>
              <a:t>In the water tube boilers, the water flows through the tubes while the hot gases produced by the combustion of the fuels pass around them externally </a:t>
            </a:r>
          </a:p>
          <a:p>
            <a:pPr algn="just">
              <a:lnSpc>
                <a:spcPct val="155000"/>
              </a:lnSpc>
              <a:buFontTx/>
              <a:buNone/>
            </a:pPr>
            <a:r>
              <a:rPr lang="en-US" sz="2400" dirty="0" smtClean="0">
                <a:solidFill>
                  <a:srgbClr val="FF3300"/>
                </a:solidFill>
                <a:effectLst>
                  <a:outerShdw blurRad="38100" dist="38100" dir="2700000" algn="tl">
                    <a:srgbClr val="C0C0C0"/>
                  </a:outerShdw>
                </a:effectLst>
              </a:rPr>
              <a:t>Example:</a:t>
            </a:r>
          </a:p>
          <a:p>
            <a:pPr algn="just">
              <a:lnSpc>
                <a:spcPct val="155000"/>
              </a:lnSpc>
              <a:buFontTx/>
              <a:buNone/>
            </a:pPr>
            <a:r>
              <a:rPr lang="en-US" sz="2400" b="1" dirty="0" smtClean="0">
                <a:solidFill>
                  <a:schemeClr val="accent2"/>
                </a:solidFill>
                <a:effectLst>
                  <a:outerShdw blurRad="38100" dist="38100" dir="2700000" algn="tl">
                    <a:srgbClr val="C0C0C0"/>
                  </a:outerShdw>
                </a:effectLst>
              </a:rPr>
              <a:t>Babcock and Wilcox Boiler</a:t>
            </a:r>
            <a:r>
              <a:rPr lang="en-US" sz="2400" dirty="0" smtClean="0"/>
              <a:t> </a:t>
            </a:r>
            <a:endParaRPr lang="en-US" sz="2400" dirty="0"/>
          </a:p>
          <a:p>
            <a:pPr marL="0" indent="0" algn="just" eaLnBrk="1" hangingPunct="1">
              <a:buNone/>
              <a:defRPr/>
            </a:pPr>
            <a:endParaRPr lang="en-US" sz="2400" dirty="0" smtClean="0"/>
          </a:p>
        </p:txBody>
      </p:sp>
      <p:pic>
        <p:nvPicPr>
          <p:cNvPr id="95237" name="Picture 5" descr="water tube"/>
          <p:cNvPicPr>
            <a:picLocks noChangeAspect="1" noChangeArrowheads="1"/>
          </p:cNvPicPr>
          <p:nvPr/>
        </p:nvPicPr>
        <p:blipFill>
          <a:blip r:embed="rId3">
            <a:lum bright="-24000" contrast="54000"/>
            <a:extLst>
              <a:ext uri="{28A0092B-C50C-407E-A947-70E740481C1C}">
                <a14:useLocalDpi xmlns:a14="http://schemas.microsoft.com/office/drawing/2010/main" val="0"/>
              </a:ext>
            </a:extLst>
          </a:blip>
          <a:srcRect/>
          <a:stretch>
            <a:fillRect/>
          </a:stretch>
        </p:blipFill>
        <p:spPr bwMode="auto">
          <a:xfrm rot="180000">
            <a:off x="5320795" y="954178"/>
            <a:ext cx="3164610" cy="2490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pPr>
              <a:defRPr/>
            </a:pPr>
            <a:endParaRPr lang="en-US" dirty="0"/>
          </a:p>
        </p:txBody>
      </p:sp>
      <p:pic>
        <p:nvPicPr>
          <p:cNvPr id="285698" name="Picture 2" descr="Design Engineering FAQ: What is a Water Tube Boi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375" y="3360800"/>
            <a:ext cx="2587625" cy="296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8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2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23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a:xfrm>
            <a:off x="7010400" y="6381750"/>
            <a:ext cx="2133600" cy="476250"/>
          </a:xfrm>
        </p:spPr>
        <p:txBody>
          <a:bodyPr/>
          <a:lstStyle/>
          <a:p>
            <a:fld id="{5A146F5B-98B1-40CC-B4B3-9B177AECFA23}" type="slidenum">
              <a:rPr lang="en-US"/>
              <a:pPr/>
              <a:t>8</a:t>
            </a:fld>
            <a:endParaRPr lang="en-US"/>
          </a:p>
        </p:txBody>
      </p:sp>
      <p:sp>
        <p:nvSpPr>
          <p:cNvPr id="378882" name="Rectangle 2"/>
          <p:cNvSpPr>
            <a:spLocks noGrp="1" noChangeArrowheads="1"/>
          </p:cNvSpPr>
          <p:nvPr>
            <p:ph type="body" idx="4294967295"/>
          </p:nvPr>
        </p:nvSpPr>
        <p:spPr>
          <a:xfrm>
            <a:off x="419100" y="349887"/>
            <a:ext cx="8229600" cy="6172200"/>
          </a:xfrm>
        </p:spPr>
        <p:txBody>
          <a:bodyPr/>
          <a:lstStyle/>
          <a:p>
            <a:pPr algn="ctr">
              <a:lnSpc>
                <a:spcPct val="85000"/>
              </a:lnSpc>
              <a:buFontTx/>
              <a:buNone/>
            </a:pPr>
            <a:r>
              <a:rPr lang="en-US" sz="4000" b="1" dirty="0">
                <a:solidFill>
                  <a:schemeClr val="accent2"/>
                </a:solidFill>
                <a:effectLst>
                  <a:outerShdw blurRad="38100" dist="38100" dir="2700000" algn="tl">
                    <a:srgbClr val="C0C0C0"/>
                  </a:outerShdw>
                </a:effectLst>
                <a:latin typeface="Colonna MT" pitchFamily="82" charset="0"/>
              </a:rPr>
              <a:t>Babcock &amp; Wilcox boiler</a:t>
            </a:r>
          </a:p>
          <a:p>
            <a:pPr algn="ctr">
              <a:lnSpc>
                <a:spcPct val="85000"/>
              </a:lnSpc>
              <a:buFontTx/>
              <a:buNone/>
            </a:pPr>
            <a:r>
              <a:rPr lang="en-US" sz="2800" b="1" dirty="0">
                <a:solidFill>
                  <a:srgbClr val="FF3300"/>
                </a:solidFill>
                <a:effectLst>
                  <a:outerShdw blurRad="38100" dist="38100" dir="2700000" algn="tl">
                    <a:srgbClr val="C0C0C0"/>
                  </a:outerShdw>
                </a:effectLst>
              </a:rPr>
              <a:t>(Water tube boiler)</a:t>
            </a:r>
          </a:p>
          <a:p>
            <a:pPr algn="ctr">
              <a:lnSpc>
                <a:spcPct val="85000"/>
              </a:lnSpc>
              <a:buFontTx/>
              <a:buNone/>
            </a:pPr>
            <a:endParaRPr lang="en-US" sz="1400" b="1" dirty="0">
              <a:solidFill>
                <a:srgbClr val="FF3300"/>
              </a:solidFill>
              <a:effectLst>
                <a:outerShdw blurRad="38100" dist="38100" dir="2700000" algn="tl">
                  <a:srgbClr val="C0C0C0"/>
                </a:outerShdw>
              </a:effectLst>
            </a:endParaRPr>
          </a:p>
          <a:p>
            <a:pPr algn="ctr">
              <a:buFontTx/>
              <a:buNone/>
            </a:pPr>
            <a:endParaRPr lang="en-US" sz="200" dirty="0"/>
          </a:p>
          <a:p>
            <a:pPr algn="just">
              <a:lnSpc>
                <a:spcPct val="135000"/>
              </a:lnSpc>
              <a:buFontTx/>
              <a:buNone/>
            </a:pPr>
            <a:r>
              <a:rPr lang="en-US" dirty="0"/>
              <a:t>	</a:t>
            </a:r>
            <a:r>
              <a:rPr lang="en-US" sz="2400" dirty="0"/>
              <a:t>It is a horizontal, stationary, externally fired, natural circulation, water tube boiler.</a:t>
            </a:r>
          </a:p>
          <a:p>
            <a:pPr algn="just">
              <a:lnSpc>
                <a:spcPct val="135000"/>
              </a:lnSpc>
              <a:buFontTx/>
              <a:buNone/>
            </a:pPr>
            <a:endParaRPr lang="en-US" sz="300" dirty="0"/>
          </a:p>
          <a:p>
            <a:pPr algn="just">
              <a:lnSpc>
                <a:spcPct val="135000"/>
              </a:lnSpc>
              <a:buFontTx/>
              <a:buNone/>
            </a:pPr>
            <a:r>
              <a:rPr lang="en-US" sz="2400" dirty="0"/>
              <a:t>	By using this boiler, we can get steam up to a pressure of </a:t>
            </a:r>
            <a:r>
              <a:rPr lang="en-US" sz="2400" dirty="0">
                <a:solidFill>
                  <a:schemeClr val="accent2"/>
                </a:solidFill>
                <a:effectLst>
                  <a:outerShdw blurRad="38100" dist="38100" dir="2700000" algn="tl">
                    <a:srgbClr val="C0C0C0"/>
                  </a:outerShdw>
                </a:effectLst>
              </a:rPr>
              <a:t>75 – 80 bar</a:t>
            </a:r>
            <a:r>
              <a:rPr lang="en-US" sz="2400" dirty="0"/>
              <a:t>.</a:t>
            </a:r>
          </a:p>
          <a:p>
            <a:pPr algn="just">
              <a:buFontTx/>
              <a:buNone/>
            </a:pPr>
            <a:endParaRPr lang="en-US" sz="800" dirty="0"/>
          </a:p>
          <a:p>
            <a:pPr algn="just">
              <a:lnSpc>
                <a:spcPct val="135000"/>
              </a:lnSpc>
              <a:buFontTx/>
              <a:buNone/>
            </a:pPr>
            <a:r>
              <a:rPr lang="en-US" sz="2400" b="1" dirty="0" smtClean="0">
                <a:solidFill>
                  <a:schemeClr val="accent2"/>
                </a:solidFill>
                <a:effectLst>
                  <a:outerShdw blurRad="38100" dist="38100" dir="2700000" algn="tl">
                    <a:srgbClr val="C0C0C0"/>
                  </a:outerShdw>
                </a:effectLst>
              </a:rPr>
              <a:t>    Application</a:t>
            </a:r>
            <a:r>
              <a:rPr lang="en-US" sz="2400" b="1" dirty="0">
                <a:solidFill>
                  <a:schemeClr val="accent2"/>
                </a:solidFill>
                <a:effectLst>
                  <a:outerShdw blurRad="38100" dist="38100" dir="2700000" algn="tl">
                    <a:srgbClr val="C0C0C0"/>
                  </a:outerShdw>
                </a:effectLst>
              </a:rPr>
              <a:t>:</a:t>
            </a:r>
          </a:p>
          <a:p>
            <a:pPr algn="just">
              <a:lnSpc>
                <a:spcPct val="135000"/>
              </a:lnSpc>
              <a:buFontTx/>
              <a:buNone/>
            </a:pPr>
            <a:r>
              <a:rPr lang="en-US" sz="2800" dirty="0"/>
              <a:t>	</a:t>
            </a:r>
            <a:r>
              <a:rPr lang="en-US" sz="2400" dirty="0"/>
              <a:t>It is widely used in thermal </a:t>
            </a:r>
            <a:r>
              <a:rPr lang="en-US" sz="2400" dirty="0" smtClean="0"/>
              <a:t>power </a:t>
            </a:r>
            <a:r>
              <a:rPr lang="en-US" sz="2400" dirty="0"/>
              <a:t>stations.</a:t>
            </a:r>
          </a:p>
        </p:txBody>
      </p:sp>
      <p:sp>
        <p:nvSpPr>
          <p:cNvPr id="3" name="Footer Placeholder 2"/>
          <p:cNvSpPr>
            <a:spLocks noGrp="1"/>
          </p:cNvSpPr>
          <p:nvPr>
            <p:ph type="ftr" sz="quarter" idx="4294967295"/>
          </p:nvPr>
        </p:nvSpPr>
        <p:spPr/>
        <p:txBody>
          <a:bodyPr/>
          <a:lstStyle/>
          <a:p>
            <a:pPr>
              <a:defRPr/>
            </a:pPr>
            <a:r>
              <a:rPr lang="en-US" smtClean="0"/>
              <a:t>Department of Mechanical &amp; Manufacturing Engineering, </a:t>
            </a:r>
          </a:p>
          <a:p>
            <a:pPr>
              <a:defRPr/>
            </a:pPr>
            <a:r>
              <a:rPr lang="en-US" smtClean="0"/>
              <a:t>MIT. Manipal</a:t>
            </a:r>
            <a:endParaRPr lang="en-US" smtClean="0">
              <a:solidFill>
                <a:schemeClr val="accent2"/>
              </a:solidFill>
            </a:endParaRPr>
          </a:p>
          <a:p>
            <a:endParaRPr lang="en-US" dirty="0">
              <a:solidFill>
                <a:schemeClr val="accent6"/>
              </a:solidFill>
            </a:endParaRPr>
          </a:p>
        </p:txBody>
      </p:sp>
    </p:spTree>
    <p:extLst>
      <p:ext uri="{BB962C8B-B14F-4D97-AF65-F5344CB8AC3E}">
        <p14:creationId xmlns:p14="http://schemas.microsoft.com/office/powerpoint/2010/main" val="2405542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6"/>
          <p:cNvSpPr>
            <a:spLocks noGrp="1"/>
          </p:cNvSpPr>
          <p:nvPr>
            <p:ph type="sldNum" sz="quarter" idx="12"/>
          </p:nvPr>
        </p:nvSpPr>
        <p:spPr/>
        <p:txBody>
          <a:bodyPr/>
          <a:lstStyle/>
          <a:p>
            <a:fld id="{DC4507ED-B373-464A-856D-CFF192CE1E81}" type="slidenum">
              <a:rPr lang="en-US"/>
              <a:pPr/>
              <a:t>9</a:t>
            </a:fld>
            <a:endParaRPr lang="en-US"/>
          </a:p>
        </p:txBody>
      </p:sp>
      <p:sp>
        <p:nvSpPr>
          <p:cNvPr id="282626" name="Rectangle 2"/>
          <p:cNvSpPr>
            <a:spLocks noGrp="1" noChangeArrowheads="1"/>
          </p:cNvSpPr>
          <p:nvPr>
            <p:ph type="title"/>
          </p:nvPr>
        </p:nvSpPr>
        <p:spPr>
          <a:xfrm>
            <a:off x="533400" y="152400"/>
            <a:ext cx="8229600" cy="685800"/>
          </a:xfrm>
        </p:spPr>
        <p:txBody>
          <a:bodyPr/>
          <a:lstStyle/>
          <a:p>
            <a:r>
              <a:rPr lang="en-US" sz="2800" b="1">
                <a:solidFill>
                  <a:srgbClr val="FF3300"/>
                </a:solidFill>
                <a:effectLst>
                  <a:outerShdw blurRad="38100" dist="38100" dir="2700000" algn="tl">
                    <a:srgbClr val="C0C0C0"/>
                  </a:outerShdw>
                </a:effectLst>
              </a:rPr>
              <a:t>Babcock and Wilcox boiler</a:t>
            </a:r>
          </a:p>
        </p:txBody>
      </p:sp>
      <p:sp>
        <p:nvSpPr>
          <p:cNvPr id="282660" name="Text Box 36"/>
          <p:cNvSpPr txBox="1">
            <a:spLocks noChangeArrowheads="1"/>
          </p:cNvSpPr>
          <p:nvPr/>
        </p:nvSpPr>
        <p:spPr bwMode="auto">
          <a:xfrm>
            <a:off x="5300663" y="914400"/>
            <a:ext cx="3733800" cy="366713"/>
          </a:xfrm>
          <a:prstGeom prst="rect">
            <a:avLst/>
          </a:prstGeom>
          <a:noFill/>
          <a:ln w="9525">
            <a:noFill/>
            <a:miter lim="800000"/>
            <a:headEnd/>
            <a:tailEnd/>
          </a:ln>
          <a:effectLst/>
        </p:spPr>
        <p:txBody>
          <a:bodyPr>
            <a:spAutoFit/>
          </a:bodyPr>
          <a:lstStyle/>
          <a:p>
            <a:pPr>
              <a:spcBef>
                <a:spcPct val="50000"/>
              </a:spcBef>
            </a:pPr>
            <a:endParaRPr lang="en-US"/>
          </a:p>
        </p:txBody>
      </p:sp>
      <p:pic>
        <p:nvPicPr>
          <p:cNvPr id="2" name="Picture 2" descr="H:\MES AB\Babcock_and_Wilcox_boiler_(Heat_Engines,_19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667941"/>
            <a:ext cx="6941957" cy="53518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24400" y="1752600"/>
            <a:ext cx="1600200" cy="646331"/>
          </a:xfrm>
          <a:prstGeom prst="rect">
            <a:avLst/>
          </a:prstGeom>
          <a:noFill/>
        </p:spPr>
        <p:txBody>
          <a:bodyPr wrap="square" rtlCol="0">
            <a:spAutoFit/>
          </a:bodyPr>
          <a:lstStyle/>
          <a:p>
            <a:r>
              <a:rPr lang="en-IN" b="1" dirty="0" smtClean="0">
                <a:solidFill>
                  <a:schemeClr val="bg1"/>
                </a:solidFill>
              </a:rPr>
              <a:t>Water drum/ shell</a:t>
            </a:r>
            <a:endParaRPr lang="en-IN" b="1" dirty="0">
              <a:solidFill>
                <a:schemeClr val="bg1"/>
              </a:solidFill>
            </a:endParaRPr>
          </a:p>
        </p:txBody>
      </p:sp>
      <p:sp>
        <p:nvSpPr>
          <p:cNvPr id="7" name="TextBox 6"/>
          <p:cNvSpPr txBox="1"/>
          <p:nvPr/>
        </p:nvSpPr>
        <p:spPr>
          <a:xfrm>
            <a:off x="4500563" y="3655367"/>
            <a:ext cx="1600200" cy="369332"/>
          </a:xfrm>
          <a:prstGeom prst="rect">
            <a:avLst/>
          </a:prstGeom>
          <a:noFill/>
        </p:spPr>
        <p:txBody>
          <a:bodyPr wrap="square" rtlCol="0">
            <a:spAutoFit/>
          </a:bodyPr>
          <a:lstStyle/>
          <a:p>
            <a:r>
              <a:rPr lang="en-IN" b="1" dirty="0" smtClean="0">
                <a:solidFill>
                  <a:schemeClr val="bg1"/>
                </a:solidFill>
              </a:rPr>
              <a:t>Water tubes</a:t>
            </a:r>
            <a:endParaRPr lang="en-IN" b="1" dirty="0">
              <a:solidFill>
                <a:schemeClr val="bg1"/>
              </a:solidFill>
            </a:endParaRPr>
          </a:p>
        </p:txBody>
      </p:sp>
    </p:spTree>
    <p:extLst>
      <p:ext uri="{BB962C8B-B14F-4D97-AF65-F5344CB8AC3E}">
        <p14:creationId xmlns:p14="http://schemas.microsoft.com/office/powerpoint/2010/main" val="172793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5A25C8BFB5FC44B4BBBBB9501C190A" ma:contentTypeVersion="0" ma:contentTypeDescription="Create a new document." ma:contentTypeScope="" ma:versionID="a30167f96f207b7c10deb51533d7bf3e">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E20EC4-5F89-4E69-A687-4159F6FAEA11}"/>
</file>

<file path=customXml/itemProps2.xml><?xml version="1.0" encoding="utf-8"?>
<ds:datastoreItem xmlns:ds="http://schemas.openxmlformats.org/officeDocument/2006/customXml" ds:itemID="{5F711B34-BEB7-4AE7-BFEF-974CF0A1E97C}"/>
</file>

<file path=customXml/itemProps3.xml><?xml version="1.0" encoding="utf-8"?>
<ds:datastoreItem xmlns:ds="http://schemas.openxmlformats.org/officeDocument/2006/customXml" ds:itemID="{02D71F70-4A30-458A-B7AB-BAFE71668564}"/>
</file>

<file path=docProps/app.xml><?xml version="1.0" encoding="utf-8"?>
<Properties xmlns="http://schemas.openxmlformats.org/officeDocument/2006/extended-properties" xmlns:vt="http://schemas.openxmlformats.org/officeDocument/2006/docPropsVTypes">
  <Template/>
  <TotalTime>6418</TotalTime>
  <Words>1097</Words>
  <Application>Microsoft Office PowerPoint</Application>
  <PresentationFormat>On-screen Show (4:3)</PresentationFormat>
  <Paragraphs>346</Paragraphs>
  <Slides>34</Slides>
  <Notes>26</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2" baseType="lpstr">
      <vt:lpstr>Arial</vt:lpstr>
      <vt:lpstr>Century Gothic</vt:lpstr>
      <vt:lpstr>Colonna MT</vt:lpstr>
      <vt:lpstr>Wingdings</vt:lpstr>
      <vt:lpstr>Wingdings 3</vt:lpstr>
      <vt:lpstr>Default Design</vt:lpstr>
      <vt:lpstr>Ion</vt:lpstr>
      <vt:lpstr>Bitmap Image</vt:lpstr>
      <vt:lpstr>PowerPoint Presentation</vt:lpstr>
      <vt:lpstr>Steam Boilers</vt:lpstr>
      <vt:lpstr>Classification of Boilers </vt:lpstr>
      <vt:lpstr>PowerPoint Presentation</vt:lpstr>
      <vt:lpstr>Fire Tube Boiler </vt:lpstr>
      <vt:lpstr>Locomotive boiler (Fire Tube Boiler)</vt:lpstr>
      <vt:lpstr>Water Tube Boiler: </vt:lpstr>
      <vt:lpstr>PowerPoint Presentation</vt:lpstr>
      <vt:lpstr>Babcock and Wilcox boiler</vt:lpstr>
      <vt:lpstr>Babcock and Wilcox boiler</vt:lpstr>
      <vt:lpstr>PowerPoint Presentation</vt:lpstr>
      <vt:lpstr>PowerPoint Presentation</vt:lpstr>
      <vt:lpstr>PowerPoint Presentation</vt:lpstr>
      <vt:lpstr>PowerPoint Presentation</vt:lpstr>
      <vt:lpstr>PowerPoint Presentation</vt:lpstr>
      <vt:lpstr>Differences / Comparison between Fire tube and Water tube boilers  </vt:lpstr>
      <vt:lpstr>Differences / Comparison </vt:lpstr>
      <vt:lpstr>Boiler Mountings and Accessories </vt:lpstr>
      <vt:lpstr>Boiler Mountings</vt:lpstr>
      <vt:lpstr>Functions of Boiler Mountings </vt:lpstr>
      <vt:lpstr>Functions of Boiler Mountings </vt:lpstr>
      <vt:lpstr>PowerPoint Presentation</vt:lpstr>
      <vt:lpstr>PowerPoint Presentation</vt:lpstr>
      <vt:lpstr>PowerPoint Presentation</vt:lpstr>
      <vt:lpstr>PowerPoint Presentation</vt:lpstr>
      <vt:lpstr>PowerPoint Presentation</vt:lpstr>
      <vt:lpstr>PowerPoint Presentation</vt:lpstr>
      <vt:lpstr>Functions of Boiler Accessories</vt:lpstr>
      <vt:lpstr>Functions of Boiler Accessories</vt:lpstr>
      <vt:lpstr>Functions of Boiler Accessories</vt:lpstr>
      <vt:lpstr>Steam Trap</vt:lpstr>
      <vt:lpstr>Steam Seperator</vt:lpstr>
      <vt:lpstr>PowerPoint Presentation</vt:lpstr>
      <vt:lpstr>Differences between Boiler mountings &amp; Accessories</vt:lpstr>
    </vt:vector>
  </TitlesOfParts>
  <Company>Sudir Co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Properties of steam: Numerical</dc:title>
  <dc:creator>Ceative</dc:creator>
  <cp:lastModifiedBy>Manjunath  M S [MAHE-MIT]</cp:lastModifiedBy>
  <cp:revision>974</cp:revision>
  <dcterms:created xsi:type="dcterms:W3CDTF">2006-05-26T11:14:53Z</dcterms:created>
  <dcterms:modified xsi:type="dcterms:W3CDTF">2020-10-14T04:56:40Z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0x0101001B5A25C8BFB5FC44B4BBBBB9501C190A</vt:lpwstr>
  </property>
</Properties>
</file>